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6"/>
  </p:handoutMasterIdLst>
  <p:sldIdLst>
    <p:sldId id="258" r:id="rId2"/>
    <p:sldId id="263" r:id="rId3"/>
    <p:sldId id="259" r:id="rId4"/>
    <p:sldId id="272" r:id="rId5"/>
    <p:sldId id="260" r:id="rId6"/>
    <p:sldId id="271" r:id="rId7"/>
    <p:sldId id="262" r:id="rId8"/>
    <p:sldId id="270" r:id="rId9"/>
    <p:sldId id="264" r:id="rId10"/>
    <p:sldId id="268" r:id="rId11"/>
    <p:sldId id="266" r:id="rId12"/>
    <p:sldId id="265" r:id="rId13"/>
    <p:sldId id="269" r:id="rId14"/>
    <p:sldId id="275" r:id="rId15"/>
  </p:sldIdLst>
  <p:sldSz cx="9144000" cy="6858000" type="screen4x3"/>
  <p:notesSz cx="7023100" cy="93091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932">
          <p15:clr>
            <a:srgbClr val="A4A3A4"/>
          </p15:clr>
        </p15:guide>
        <p15:guide id="2" pos="221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78FB5"/>
    <a:srgbClr val="CC0099"/>
    <a:srgbClr val="0099CC"/>
    <a:srgbClr val="00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91" autoAdjust="0"/>
    <p:restoredTop sz="94615" autoAdjust="0"/>
  </p:normalViewPr>
  <p:slideViewPr>
    <p:cSldViewPr>
      <p:cViewPr varScale="1">
        <p:scale>
          <a:sx n="69" d="100"/>
          <a:sy n="69" d="100"/>
        </p:scale>
        <p:origin x="1416" y="6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51" d="100"/>
          <a:sy n="51" d="100"/>
        </p:scale>
        <p:origin x="-2724" y="-108"/>
      </p:cViewPr>
      <p:guideLst>
        <p:guide orient="horz" pos="2932"/>
        <p:guide pos="2212"/>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4754" name="Rectangle 2"/>
          <p:cNvSpPr>
            <a:spLocks noGrp="1" noChangeArrowheads="1"/>
          </p:cNvSpPr>
          <p:nvPr>
            <p:ph type="hdr" sz="quarter"/>
          </p:nvPr>
        </p:nvSpPr>
        <p:spPr bwMode="auto">
          <a:xfrm>
            <a:off x="0" y="0"/>
            <a:ext cx="3043343" cy="46545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lvl1pPr>
              <a:defRPr sz="1200"/>
            </a:lvl1pPr>
          </a:lstStyle>
          <a:p>
            <a:endParaRPr lang="en-US"/>
          </a:p>
        </p:txBody>
      </p:sp>
      <p:sp>
        <p:nvSpPr>
          <p:cNvPr id="74755" name="Rectangle 3"/>
          <p:cNvSpPr>
            <a:spLocks noGrp="1" noChangeArrowheads="1"/>
          </p:cNvSpPr>
          <p:nvPr>
            <p:ph type="dt" sz="quarter" idx="1"/>
          </p:nvPr>
        </p:nvSpPr>
        <p:spPr bwMode="auto">
          <a:xfrm>
            <a:off x="3978132" y="0"/>
            <a:ext cx="3043343" cy="465455"/>
          </a:xfrm>
          <a:prstGeom prst="rect">
            <a:avLst/>
          </a:prstGeom>
          <a:noFill/>
          <a:ln w="9525">
            <a:noFill/>
            <a:miter lim="800000"/>
            <a:headEnd/>
            <a:tailEnd/>
          </a:ln>
          <a:effectLst/>
        </p:spPr>
        <p:txBody>
          <a:bodyPr vert="horz" wrap="square" lIns="93324" tIns="46662" rIns="93324" bIns="46662" numCol="1" anchor="t" anchorCtr="0" compatLnSpc="1">
            <a:prstTxWarp prst="textNoShape">
              <a:avLst/>
            </a:prstTxWarp>
          </a:bodyPr>
          <a:lstStyle>
            <a:lvl1pPr algn="r">
              <a:defRPr sz="1200"/>
            </a:lvl1pPr>
          </a:lstStyle>
          <a:p>
            <a:endParaRPr lang="en-US"/>
          </a:p>
        </p:txBody>
      </p:sp>
      <p:sp>
        <p:nvSpPr>
          <p:cNvPr id="74756" name="Rectangle 4"/>
          <p:cNvSpPr>
            <a:spLocks noGrp="1" noChangeArrowheads="1"/>
          </p:cNvSpPr>
          <p:nvPr>
            <p:ph type="ftr" sz="quarter" idx="2"/>
          </p:nvPr>
        </p:nvSpPr>
        <p:spPr bwMode="auto">
          <a:xfrm>
            <a:off x="0" y="8842029"/>
            <a:ext cx="3043343" cy="465455"/>
          </a:xfrm>
          <a:prstGeom prst="rect">
            <a:avLst/>
          </a:prstGeom>
          <a:noFill/>
          <a:ln w="9525">
            <a:noFill/>
            <a:miter lim="800000"/>
            <a:headEnd/>
            <a:tailEnd/>
          </a:ln>
          <a:effectLst/>
        </p:spPr>
        <p:txBody>
          <a:bodyPr vert="horz" wrap="square" lIns="93324" tIns="46662" rIns="93324" bIns="46662" numCol="1" anchor="b" anchorCtr="0" compatLnSpc="1">
            <a:prstTxWarp prst="textNoShape">
              <a:avLst/>
            </a:prstTxWarp>
          </a:bodyPr>
          <a:lstStyle>
            <a:lvl1pPr>
              <a:defRPr sz="1200"/>
            </a:lvl1pPr>
          </a:lstStyle>
          <a:p>
            <a:endParaRPr lang="en-US"/>
          </a:p>
        </p:txBody>
      </p:sp>
      <p:sp>
        <p:nvSpPr>
          <p:cNvPr id="74757" name="Rectangle 5"/>
          <p:cNvSpPr>
            <a:spLocks noGrp="1" noChangeArrowheads="1"/>
          </p:cNvSpPr>
          <p:nvPr>
            <p:ph type="sldNum" sz="quarter" idx="3"/>
          </p:nvPr>
        </p:nvSpPr>
        <p:spPr bwMode="auto">
          <a:xfrm>
            <a:off x="3978132" y="8842029"/>
            <a:ext cx="3043343" cy="465455"/>
          </a:xfrm>
          <a:prstGeom prst="rect">
            <a:avLst/>
          </a:prstGeom>
          <a:noFill/>
          <a:ln w="9525">
            <a:noFill/>
            <a:miter lim="800000"/>
            <a:headEnd/>
            <a:tailEnd/>
          </a:ln>
          <a:effectLst/>
        </p:spPr>
        <p:txBody>
          <a:bodyPr vert="horz" wrap="square" lIns="93324" tIns="46662" rIns="93324" bIns="46662" numCol="1" anchor="b" anchorCtr="0" compatLnSpc="1">
            <a:prstTxWarp prst="textNoShape">
              <a:avLst/>
            </a:prstTxWarp>
          </a:bodyPr>
          <a:lstStyle>
            <a:lvl1pPr algn="r">
              <a:defRPr sz="1200"/>
            </a:lvl1pPr>
          </a:lstStyle>
          <a:p>
            <a:fld id="{97BCDA6B-EEDE-474B-890D-54A816C6C300}" type="slidenum">
              <a:rPr lang="en-US"/>
              <a:pPr/>
              <a:t>‹#›</a:t>
            </a:fld>
            <a:endParaRPr lang="en-US"/>
          </a:p>
        </p:txBody>
      </p:sp>
    </p:spTree>
    <p:extLst>
      <p:ext uri="{BB962C8B-B14F-4D97-AF65-F5344CB8AC3E}">
        <p14:creationId xmlns:p14="http://schemas.microsoft.com/office/powerpoint/2010/main" val="27428361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152400" y="304800"/>
            <a:ext cx="8839200" cy="2209800"/>
          </a:xfrm>
        </p:spPr>
        <p:txBody>
          <a:bodyPr/>
          <a:lstStyle>
            <a:lvl1pPr algn="ctr">
              <a:defRPr/>
            </a:lvl1pPr>
          </a:lstStyle>
          <a:p>
            <a:r>
              <a:rPr lang="en-US"/>
              <a:t>Click to edit Master title style</a:t>
            </a:r>
          </a:p>
        </p:txBody>
      </p:sp>
      <p:sp>
        <p:nvSpPr>
          <p:cNvPr id="3075" name="Rectangle 3"/>
          <p:cNvSpPr>
            <a:spLocks noGrp="1" noChangeArrowheads="1"/>
          </p:cNvSpPr>
          <p:nvPr>
            <p:ph type="subTitle" idx="1"/>
          </p:nvPr>
        </p:nvSpPr>
        <p:spPr>
          <a:xfrm>
            <a:off x="4267200" y="2628900"/>
            <a:ext cx="4724400" cy="2476500"/>
          </a:xfrm>
        </p:spPr>
        <p:txBody>
          <a:bodyPr anchor="ctr"/>
          <a:lstStyle>
            <a:lvl1pPr marL="0" indent="0" algn="ctr">
              <a:buFontTx/>
              <a:buNone/>
              <a:defRPr/>
            </a:lvl1pPr>
          </a:lstStyle>
          <a:p>
            <a:r>
              <a:rPr lang="en-US"/>
              <a:t>Click to edit Master subtitle style</a:t>
            </a:r>
          </a:p>
        </p:txBody>
      </p:sp>
      <p:sp>
        <p:nvSpPr>
          <p:cNvPr id="3079" name="Rectangle 7"/>
          <p:cNvSpPr>
            <a:spLocks noGrp="1" noChangeArrowheads="1"/>
          </p:cNvSpPr>
          <p:nvPr>
            <p:ph type="dt" sz="half" idx="2"/>
          </p:nvPr>
        </p:nvSpPr>
        <p:spPr/>
        <p:txBody>
          <a:bodyPr/>
          <a:lstStyle>
            <a:lvl1pPr>
              <a:defRPr/>
            </a:lvl1pPr>
          </a:lstStyle>
          <a:p>
            <a:endParaRPr lang="en-US"/>
          </a:p>
        </p:txBody>
      </p:sp>
      <p:sp>
        <p:nvSpPr>
          <p:cNvPr id="3080" name="Rectangle 8"/>
          <p:cNvSpPr>
            <a:spLocks noGrp="1" noChangeArrowheads="1"/>
          </p:cNvSpPr>
          <p:nvPr>
            <p:ph type="ftr" sz="quarter" idx="3"/>
          </p:nvPr>
        </p:nvSpPr>
        <p:spPr/>
        <p:txBody>
          <a:bodyPr/>
          <a:lstStyle>
            <a:lvl1pPr>
              <a:defRPr/>
            </a:lvl1pPr>
          </a:lstStyle>
          <a:p>
            <a:endParaRPr lang="en-US"/>
          </a:p>
        </p:txBody>
      </p:sp>
      <p:sp>
        <p:nvSpPr>
          <p:cNvPr id="3081" name="Rectangle 9"/>
          <p:cNvSpPr>
            <a:spLocks noGrp="1" noChangeArrowheads="1"/>
          </p:cNvSpPr>
          <p:nvPr>
            <p:ph type="sldNum" sz="quarter" idx="4"/>
          </p:nvPr>
        </p:nvSpPr>
        <p:spPr/>
        <p:txBody>
          <a:bodyPr/>
          <a:lstStyle>
            <a:lvl1pPr>
              <a:defRPr/>
            </a:lvl1pPr>
          </a:lstStyle>
          <a:p>
            <a:fld id="{E8A7543D-62F8-4CF5-9776-D0CE4C356F22}"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B0E55356-E05F-48AA-9D8E-F5F0280A2D25}"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52400"/>
            <a:ext cx="2209800" cy="60960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52400" y="152400"/>
            <a:ext cx="64770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0B6EE58-38F3-46D7-83D7-7723827574B0}"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8B5017F-CDB9-4248-BB7A-60D9C03BE0D7}"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3DE3E46-1A46-4DD5-9135-D23B1476448A}"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52400" y="1524000"/>
            <a:ext cx="43434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524000"/>
            <a:ext cx="43434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C9B198F-4148-4C49-BA25-FA37EFC69EBA}"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CEFD61F6-D7E6-4D32-B81F-77BDCFB46B05}"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F4EDFB3A-5F46-4152-9121-B7A773247843}"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541314E0-73C9-4AD7-8862-1ECB1F9AD522}"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0E25EF1-5045-4BF4-A560-ABB8885C1C24}"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AF81C54B-956F-4FA1-BA6C-F48DCDFB1F77}"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152400" y="152400"/>
            <a:ext cx="8839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152400" y="1524000"/>
            <a:ext cx="8839200" cy="4724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34" name="Rectangle 10"/>
          <p:cNvSpPr>
            <a:spLocks noGrp="1" noChangeArrowheads="1"/>
          </p:cNvSpPr>
          <p:nvPr>
            <p:ph type="dt" sz="half" idx="2"/>
          </p:nvPr>
        </p:nvSpPr>
        <p:spPr bwMode="auto">
          <a:xfrm>
            <a:off x="152400" y="6324600"/>
            <a:ext cx="2133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35" name="Rectangle 11"/>
          <p:cNvSpPr>
            <a:spLocks noGrp="1" noChangeArrowheads="1"/>
          </p:cNvSpPr>
          <p:nvPr>
            <p:ph type="ftr" sz="quarter" idx="3"/>
          </p:nvPr>
        </p:nvSpPr>
        <p:spPr bwMode="auto">
          <a:xfrm>
            <a:off x="3124200" y="6324600"/>
            <a:ext cx="2895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6" name="Rectangle 12"/>
          <p:cNvSpPr>
            <a:spLocks noGrp="1" noChangeArrowheads="1"/>
          </p:cNvSpPr>
          <p:nvPr>
            <p:ph type="sldNum" sz="quarter" idx="4"/>
          </p:nvPr>
        </p:nvSpPr>
        <p:spPr bwMode="auto">
          <a:xfrm>
            <a:off x="6858000" y="6324600"/>
            <a:ext cx="2133600" cy="381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EFF7F54-0866-434C-8221-B6D8519B50DE}"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sz="3600">
          <a:solidFill>
            <a:schemeClr val="tx2"/>
          </a:solidFill>
          <a:latin typeface="+mj-lt"/>
          <a:ea typeface="+mj-ea"/>
          <a:cs typeface="+mj-cs"/>
        </a:defRPr>
      </a:lvl1pPr>
      <a:lvl2pPr algn="l" rtl="0" fontAlgn="base">
        <a:spcBef>
          <a:spcPct val="0"/>
        </a:spcBef>
        <a:spcAft>
          <a:spcPct val="0"/>
        </a:spcAft>
        <a:defRPr sz="3600">
          <a:solidFill>
            <a:schemeClr val="tx2"/>
          </a:solidFill>
          <a:latin typeface="Arial" charset="0"/>
        </a:defRPr>
      </a:lvl2pPr>
      <a:lvl3pPr algn="l" rtl="0" fontAlgn="base">
        <a:spcBef>
          <a:spcPct val="0"/>
        </a:spcBef>
        <a:spcAft>
          <a:spcPct val="0"/>
        </a:spcAft>
        <a:defRPr sz="3600">
          <a:solidFill>
            <a:schemeClr val="tx2"/>
          </a:solidFill>
          <a:latin typeface="Arial" charset="0"/>
        </a:defRPr>
      </a:lvl3pPr>
      <a:lvl4pPr algn="l" rtl="0" fontAlgn="base">
        <a:spcBef>
          <a:spcPct val="0"/>
        </a:spcBef>
        <a:spcAft>
          <a:spcPct val="0"/>
        </a:spcAft>
        <a:defRPr sz="3600">
          <a:solidFill>
            <a:schemeClr val="tx2"/>
          </a:solidFill>
          <a:latin typeface="Arial" charset="0"/>
        </a:defRPr>
      </a:lvl4pPr>
      <a:lvl5pPr algn="l" rtl="0" fontAlgn="base">
        <a:spcBef>
          <a:spcPct val="0"/>
        </a:spcBef>
        <a:spcAft>
          <a:spcPct val="0"/>
        </a:spcAft>
        <a:defRPr sz="3600">
          <a:solidFill>
            <a:schemeClr val="tx2"/>
          </a:solidFill>
          <a:latin typeface="Arial" charset="0"/>
        </a:defRPr>
      </a:lvl5pPr>
      <a:lvl6pPr marL="457200" algn="l" rtl="0" fontAlgn="base">
        <a:spcBef>
          <a:spcPct val="0"/>
        </a:spcBef>
        <a:spcAft>
          <a:spcPct val="0"/>
        </a:spcAft>
        <a:defRPr sz="3600">
          <a:solidFill>
            <a:schemeClr val="tx2"/>
          </a:solidFill>
          <a:latin typeface="Arial" charset="0"/>
        </a:defRPr>
      </a:lvl6pPr>
      <a:lvl7pPr marL="914400" algn="l" rtl="0" fontAlgn="base">
        <a:spcBef>
          <a:spcPct val="0"/>
        </a:spcBef>
        <a:spcAft>
          <a:spcPct val="0"/>
        </a:spcAft>
        <a:defRPr sz="3600">
          <a:solidFill>
            <a:schemeClr val="tx2"/>
          </a:solidFill>
          <a:latin typeface="Arial" charset="0"/>
        </a:defRPr>
      </a:lvl7pPr>
      <a:lvl8pPr marL="1371600" algn="l" rtl="0" fontAlgn="base">
        <a:spcBef>
          <a:spcPct val="0"/>
        </a:spcBef>
        <a:spcAft>
          <a:spcPct val="0"/>
        </a:spcAft>
        <a:defRPr sz="3600">
          <a:solidFill>
            <a:schemeClr val="tx2"/>
          </a:solidFill>
          <a:latin typeface="Arial" charset="0"/>
        </a:defRPr>
      </a:lvl8pPr>
      <a:lvl9pPr marL="1828800" algn="l" rtl="0" fontAlgn="base">
        <a:spcBef>
          <a:spcPct val="0"/>
        </a:spcBef>
        <a:spcAft>
          <a:spcPct val="0"/>
        </a:spcAft>
        <a:defRPr sz="3600">
          <a:solidFill>
            <a:schemeClr val="tx2"/>
          </a:solidFill>
          <a:latin typeface="Arial" charset="0"/>
        </a:defRPr>
      </a:lvl9pPr>
    </p:titleStyle>
    <p:bodyStyle>
      <a:lvl1pPr marL="342900" indent="-342900" algn="l" rtl="0" fontAlgn="base">
        <a:spcBef>
          <a:spcPct val="20000"/>
        </a:spcBef>
        <a:spcAft>
          <a:spcPct val="0"/>
        </a:spcAft>
        <a:buChar char="•"/>
        <a:defRPr sz="2800">
          <a:solidFill>
            <a:schemeClr val="tx1"/>
          </a:solidFill>
          <a:latin typeface="+mn-lt"/>
          <a:ea typeface="+mn-ea"/>
          <a:cs typeface="+mn-cs"/>
        </a:defRPr>
      </a:lvl1pPr>
      <a:lvl2pPr marL="742950" indent="-285750" algn="l" rtl="0" fontAlgn="base">
        <a:spcBef>
          <a:spcPct val="20000"/>
        </a:spcBef>
        <a:spcAft>
          <a:spcPct val="0"/>
        </a:spcAft>
        <a:buChar char="–"/>
        <a:defRPr sz="2400">
          <a:solidFill>
            <a:schemeClr val="tx1"/>
          </a:solidFill>
          <a:latin typeface="+mn-lt"/>
        </a:defRPr>
      </a:lvl2pPr>
      <a:lvl3pPr marL="1143000" indent="-228600" algn="l" rtl="0" fontAlgn="base">
        <a:spcBef>
          <a:spcPct val="20000"/>
        </a:spcBef>
        <a:spcAft>
          <a:spcPct val="0"/>
        </a:spcAft>
        <a:buChar char="•"/>
        <a:defRPr sz="2000">
          <a:solidFill>
            <a:schemeClr val="tx1"/>
          </a:solidFill>
          <a:latin typeface="+mn-lt"/>
        </a:defRPr>
      </a:lvl3pPr>
      <a:lvl4pPr marL="1600200" indent="-228600" algn="l" rtl="0" fontAlgn="base">
        <a:spcBef>
          <a:spcPct val="20000"/>
        </a:spcBef>
        <a:spcAft>
          <a:spcPct val="0"/>
        </a:spcAft>
        <a:buChar char="–"/>
        <a:defRPr>
          <a:solidFill>
            <a:schemeClr val="tx1"/>
          </a:solidFill>
          <a:latin typeface="+mn-lt"/>
        </a:defRPr>
      </a:lvl4pPr>
      <a:lvl5pPr marL="2057400" indent="-228600" algn="l" rtl="0" fontAlgn="base">
        <a:spcBef>
          <a:spcPct val="20000"/>
        </a:spcBef>
        <a:spcAft>
          <a:spcPct val="0"/>
        </a:spcAft>
        <a:buChar char="»"/>
        <a:defRPr>
          <a:solidFill>
            <a:schemeClr val="tx1"/>
          </a:solidFill>
          <a:latin typeface="+mn-lt"/>
        </a:defRPr>
      </a:lvl5pPr>
      <a:lvl6pPr marL="2514600" indent="-228600" algn="l" rtl="0" fontAlgn="base">
        <a:spcBef>
          <a:spcPct val="20000"/>
        </a:spcBef>
        <a:spcAft>
          <a:spcPct val="0"/>
        </a:spcAft>
        <a:buChar char="»"/>
        <a:defRPr>
          <a:solidFill>
            <a:schemeClr val="tx1"/>
          </a:solidFill>
          <a:latin typeface="+mn-lt"/>
        </a:defRPr>
      </a:lvl6pPr>
      <a:lvl7pPr marL="2971800" indent="-228600" algn="l" rtl="0" fontAlgn="base">
        <a:spcBef>
          <a:spcPct val="20000"/>
        </a:spcBef>
        <a:spcAft>
          <a:spcPct val="0"/>
        </a:spcAft>
        <a:buChar char="»"/>
        <a:defRPr>
          <a:solidFill>
            <a:schemeClr val="tx1"/>
          </a:solidFill>
          <a:latin typeface="+mn-lt"/>
        </a:defRPr>
      </a:lvl7pPr>
      <a:lvl8pPr marL="3429000" indent="-228600" algn="l" rtl="0" fontAlgn="base">
        <a:spcBef>
          <a:spcPct val="20000"/>
        </a:spcBef>
        <a:spcAft>
          <a:spcPct val="0"/>
        </a:spcAft>
        <a:buChar char="»"/>
        <a:defRPr>
          <a:solidFill>
            <a:schemeClr val="tx1"/>
          </a:solidFill>
          <a:latin typeface="+mn-lt"/>
        </a:defRPr>
      </a:lvl8pPr>
      <a:lvl9pPr marL="3886200" indent="-228600" algn="l" rtl="0" fontAlgn="base">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hyperlink" Target="http://www.youtube.com/watch?v=5Ohcr0wOkw8" TargetMode="Externa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loc.gov/rr/hispanic/1898/img/tr.jp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subTitle" idx="1"/>
          </p:nvPr>
        </p:nvSpPr>
        <p:spPr>
          <a:xfrm>
            <a:off x="2514600" y="4419600"/>
            <a:ext cx="6400800" cy="1752600"/>
          </a:xfrm>
        </p:spPr>
        <p:txBody>
          <a:bodyPr/>
          <a:lstStyle/>
          <a:p>
            <a:r>
              <a:rPr lang="en-US" b="1" dirty="0">
                <a:solidFill>
                  <a:srgbClr val="CC0099"/>
                </a:solidFill>
                <a:effectLst>
                  <a:outerShdw blurRad="38100" dist="38100" dir="2700000" algn="tl">
                    <a:srgbClr val="000000"/>
                  </a:outerShdw>
                </a:effectLst>
                <a:latin typeface="Comic Sans MS" pitchFamily="66" charset="0"/>
              </a:rPr>
              <a:t>Theodore Roosevelt’s Rise to Power</a:t>
            </a:r>
          </a:p>
        </p:txBody>
      </p:sp>
      <p:sp>
        <p:nvSpPr>
          <p:cNvPr id="65539" name="WordArt 3"/>
          <p:cNvSpPr>
            <a:spLocks noChangeArrowheads="1" noChangeShapeType="1" noTextEdit="1"/>
          </p:cNvSpPr>
          <p:nvPr/>
        </p:nvSpPr>
        <p:spPr bwMode="auto">
          <a:xfrm>
            <a:off x="381000" y="304800"/>
            <a:ext cx="8534400" cy="1905000"/>
          </a:xfrm>
          <a:prstGeom prst="rect">
            <a:avLst/>
          </a:prstGeom>
        </p:spPr>
        <p:txBody>
          <a:bodyPr wrap="none" fromWordArt="1">
            <a:prstTxWarp prst="textDoubleWave1">
              <a:avLst>
                <a:gd name="adj1" fmla="val 6500"/>
                <a:gd name="adj2" fmla="val 0"/>
              </a:avLst>
            </a:prstTxWarp>
          </a:bodyPr>
          <a:lstStyle/>
          <a:p>
            <a:r>
              <a:rPr lang="en-US" b="1" kern="1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Impact"/>
              </a:rPr>
              <a:t>American Diplomacy</a:t>
            </a:r>
            <a:endParaRPr lang="en-US" b="1" kern="10" dirty="0">
              <a:ln w="18000">
                <a:solidFill>
                  <a:schemeClr val="accent2">
                    <a:satMod val="140000"/>
                  </a:schemeClr>
                </a:solidFill>
                <a:prstDash val="solid"/>
                <a:miter lim="800000"/>
              </a:ln>
              <a:noFill/>
              <a:effectLst>
                <a:outerShdw blurRad="25500" dist="23000" dir="7020000" algn="tl">
                  <a:srgbClr val="000000">
                    <a:alpha val="50000"/>
                  </a:srgbClr>
                </a:outerShdw>
              </a:effectLst>
              <a:latin typeface="Impact"/>
            </a:endParaRPr>
          </a:p>
        </p:txBody>
      </p:sp>
      <p:sp>
        <p:nvSpPr>
          <p:cNvPr id="65540" name="Text Box 4"/>
          <p:cNvSpPr txBox="1">
            <a:spLocks noChangeArrowheads="1"/>
          </p:cNvSpPr>
          <p:nvPr/>
        </p:nvSpPr>
        <p:spPr bwMode="auto">
          <a:xfrm>
            <a:off x="4953000" y="3429000"/>
            <a:ext cx="2743200" cy="366713"/>
          </a:xfrm>
          <a:prstGeom prst="rect">
            <a:avLst/>
          </a:prstGeom>
          <a:noFill/>
          <a:ln w="9525">
            <a:noFill/>
            <a:miter lim="800000"/>
            <a:headEnd/>
            <a:tailEnd/>
          </a:ln>
          <a:effectLst/>
        </p:spPr>
        <p:txBody>
          <a:bodyPr>
            <a:spAutoFit/>
          </a:bodyPr>
          <a:lstStyle/>
          <a:p>
            <a:pPr algn="ctr">
              <a:spcBef>
                <a:spcPct val="50000"/>
              </a:spcBef>
            </a:pPr>
            <a:r>
              <a:rPr lang="en-US">
                <a:solidFill>
                  <a:srgbClr val="CC0099"/>
                </a:solidFill>
                <a:latin typeface="Addict" pitchFamily="34" charset="0"/>
              </a:rPr>
              <a:t>and</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6978" name="Text Box 2"/>
          <p:cNvSpPr txBox="1">
            <a:spLocks noChangeArrowheads="1"/>
          </p:cNvSpPr>
          <p:nvPr/>
        </p:nvSpPr>
        <p:spPr bwMode="auto">
          <a:xfrm>
            <a:off x="4038600" y="304800"/>
            <a:ext cx="4724400" cy="762000"/>
          </a:xfrm>
          <a:prstGeom prst="rect">
            <a:avLst/>
          </a:prstGeom>
          <a:noFill/>
          <a:ln w="9525">
            <a:noFill/>
            <a:miter lim="800000"/>
            <a:headEnd/>
            <a:tailEnd/>
          </a:ln>
          <a:effectLst>
            <a:outerShdw dist="35921" dir="2700000" algn="ctr" rotWithShape="0">
              <a:srgbClr val="E40000"/>
            </a:outerShdw>
          </a:effectLst>
        </p:spPr>
        <p:txBody>
          <a:bodyPr>
            <a:spAutoFit/>
          </a:bodyPr>
          <a:lstStyle/>
          <a:p>
            <a:pPr algn="ctr">
              <a:spcBef>
                <a:spcPct val="50000"/>
              </a:spcBef>
            </a:pPr>
            <a:r>
              <a:rPr lang="en-US" sz="4400" b="1">
                <a:solidFill>
                  <a:srgbClr val="CC0099"/>
                </a:solidFill>
                <a:effectLst>
                  <a:outerShdw blurRad="38100" dist="38100" dir="2700000" algn="tl">
                    <a:srgbClr val="000000"/>
                  </a:outerShdw>
                </a:effectLst>
                <a:latin typeface="Comic Sans MS" pitchFamily="66" charset="0"/>
              </a:rPr>
              <a:t>Panama Canal</a:t>
            </a:r>
          </a:p>
        </p:txBody>
      </p:sp>
      <p:pic>
        <p:nvPicPr>
          <p:cNvPr id="77827" name="Picture 3" descr="map-Panama Canal Design"/>
          <p:cNvPicPr>
            <a:picLocks noChangeAspect="1" noChangeArrowheads="1"/>
          </p:cNvPicPr>
          <p:nvPr/>
        </p:nvPicPr>
        <p:blipFill>
          <a:blip r:embed="rId2">
            <a:lum bright="-6000" contrast="12000"/>
          </a:blip>
          <a:srcRect/>
          <a:stretch>
            <a:fillRect/>
          </a:stretch>
        </p:blipFill>
        <p:spPr bwMode="auto">
          <a:xfrm>
            <a:off x="3962400" y="1733550"/>
            <a:ext cx="4926013" cy="4514850"/>
          </a:xfrm>
          <a:prstGeom prst="rect">
            <a:avLst/>
          </a:prstGeom>
          <a:noFill/>
          <a:ln w="9525">
            <a:solidFill>
              <a:srgbClr val="000099"/>
            </a:solidFill>
            <a:miter lim="800000"/>
            <a:headEnd/>
            <a:tailEnd/>
          </a:ln>
        </p:spPr>
      </p:pic>
      <p:pic>
        <p:nvPicPr>
          <p:cNvPr id="126980" name="Picture 4" descr="TR at the Panama Canal"/>
          <p:cNvPicPr>
            <a:picLocks noChangeAspect="1" noChangeArrowheads="1"/>
          </p:cNvPicPr>
          <p:nvPr/>
        </p:nvPicPr>
        <p:blipFill>
          <a:blip r:embed="rId3">
            <a:lum bright="6000" contrast="6000"/>
          </a:blip>
          <a:srcRect/>
          <a:stretch>
            <a:fillRect/>
          </a:stretch>
        </p:blipFill>
        <p:spPr bwMode="auto">
          <a:xfrm>
            <a:off x="381000" y="609600"/>
            <a:ext cx="3302000" cy="4318000"/>
          </a:xfrm>
          <a:prstGeom prst="rect">
            <a:avLst/>
          </a:prstGeom>
          <a:noFill/>
          <a:ln w="9525">
            <a:solidFill>
              <a:srgbClr val="000099"/>
            </a:solidFill>
            <a:miter lim="800000"/>
            <a:headEnd/>
            <a:tailEnd/>
          </a:ln>
        </p:spPr>
      </p:pic>
      <p:sp>
        <p:nvSpPr>
          <p:cNvPr id="126981" name="Rectangle 5"/>
          <p:cNvSpPr>
            <a:spLocks noChangeArrowheads="1"/>
          </p:cNvSpPr>
          <p:nvPr/>
        </p:nvSpPr>
        <p:spPr bwMode="auto">
          <a:xfrm>
            <a:off x="152400" y="5181600"/>
            <a:ext cx="3657600" cy="1569660"/>
          </a:xfrm>
          <a:prstGeom prst="rect">
            <a:avLst/>
          </a:prstGeom>
          <a:noFill/>
          <a:ln w="9525">
            <a:noFill/>
            <a:miter lim="800000"/>
            <a:headEnd/>
            <a:tailEnd/>
          </a:ln>
          <a:effectLst>
            <a:outerShdw dist="17961" dir="2700000" algn="ctr" rotWithShape="0">
              <a:srgbClr val="000064"/>
            </a:outerShdw>
          </a:effectLst>
        </p:spPr>
        <p:txBody>
          <a:bodyPr>
            <a:spAutoFit/>
          </a:bodyPr>
          <a:lstStyle/>
          <a:p>
            <a:pPr algn="ctr">
              <a:spcBef>
                <a:spcPct val="50000"/>
              </a:spcBef>
            </a:pPr>
            <a:r>
              <a:rPr lang="en-US" sz="2400" b="1" dirty="0" smtClean="0">
                <a:effectLst>
                  <a:outerShdw blurRad="38100" dist="38100" dir="2700000" algn="tl">
                    <a:srgbClr val="FFFFFF"/>
                  </a:outerShdw>
                </a:effectLst>
                <a:latin typeface="Comic Sans MS" pitchFamily="66" charset="0"/>
              </a:rPr>
              <a:t>TR becomes first president to leave the United States while in office (1904)</a:t>
            </a:r>
            <a:endParaRPr lang="en-US" sz="2400" b="1" dirty="0">
              <a:effectLst>
                <a:outerShdw blurRad="38100" dist="38100" dir="2700000" algn="tl">
                  <a:srgbClr val="FFFFFF"/>
                </a:outerShdw>
              </a:effectLst>
              <a:latin typeface="Comic Sans MS" pitchFamily="66" charset="0"/>
            </a:endParaRPr>
          </a:p>
        </p:txBody>
      </p:sp>
      <p:sp>
        <p:nvSpPr>
          <p:cNvPr id="126982" name="Oval 6"/>
          <p:cNvSpPr>
            <a:spLocks noChangeArrowheads="1"/>
          </p:cNvSpPr>
          <p:nvPr/>
        </p:nvSpPr>
        <p:spPr bwMode="auto">
          <a:xfrm>
            <a:off x="1447800" y="2209800"/>
            <a:ext cx="1066800" cy="1371600"/>
          </a:xfrm>
          <a:prstGeom prst="ellipse">
            <a:avLst/>
          </a:prstGeom>
          <a:noFill/>
          <a:ln w="38100">
            <a:solidFill>
              <a:srgbClr val="E40000"/>
            </a:solidFill>
            <a:round/>
            <a:headEnd/>
            <a:tailEnd/>
          </a:ln>
        </p:spPr>
        <p:txBody>
          <a:bodyPr wrap="none" anchor="ctr"/>
          <a:lstStyle/>
          <a:p>
            <a:endParaRPr lang="en-US" sz="240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6980"/>
                                        </p:tgtEl>
                                        <p:attrNameLst>
                                          <p:attrName>style.visibility</p:attrName>
                                        </p:attrNameLst>
                                      </p:cBhvr>
                                      <p:to>
                                        <p:strVal val="visible"/>
                                      </p:to>
                                    </p:set>
                                    <p:animEffect transition="in" filter="fade">
                                      <p:cBhvr>
                                        <p:cTn id="7" dur="1000"/>
                                        <p:tgtEl>
                                          <p:spTgt spid="126980"/>
                                        </p:tgtEl>
                                      </p:cBhvr>
                                    </p:animEffect>
                                  </p:childTnLst>
                                </p:cTn>
                              </p:par>
                            </p:childTnLst>
                          </p:cTn>
                        </p:par>
                        <p:par>
                          <p:cTn id="8" fill="hold">
                            <p:stCondLst>
                              <p:cond delay="1000"/>
                            </p:stCondLst>
                            <p:childTnLst>
                              <p:par>
                                <p:cTn id="9" presetID="22" presetClass="entr" presetSubtype="4" fill="hold" grpId="0" nodeType="afterEffect">
                                  <p:stCondLst>
                                    <p:cond delay="0"/>
                                  </p:stCondLst>
                                  <p:childTnLst>
                                    <p:set>
                                      <p:cBhvr>
                                        <p:cTn id="10" dur="1" fill="hold">
                                          <p:stCondLst>
                                            <p:cond delay="0"/>
                                          </p:stCondLst>
                                        </p:cTn>
                                        <p:tgtEl>
                                          <p:spTgt spid="126982"/>
                                        </p:tgtEl>
                                        <p:attrNameLst>
                                          <p:attrName>style.visibility</p:attrName>
                                        </p:attrNameLst>
                                      </p:cBhvr>
                                      <p:to>
                                        <p:strVal val="visible"/>
                                      </p:to>
                                    </p:set>
                                    <p:animEffect transition="in" filter="wipe(down)">
                                      <p:cBhvr>
                                        <p:cTn id="11" dur="500"/>
                                        <p:tgtEl>
                                          <p:spTgt spid="126982"/>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126981"/>
                                        </p:tgtEl>
                                        <p:attrNameLst>
                                          <p:attrName>style.visibility</p:attrName>
                                        </p:attrNameLst>
                                      </p:cBhvr>
                                      <p:to>
                                        <p:strVal val="visible"/>
                                      </p:to>
                                    </p:set>
                                    <p:animEffect transition="in" filter="fade">
                                      <p:cBhvr>
                                        <p:cTn id="14" dur="1000"/>
                                        <p:tgtEl>
                                          <p:spTgt spid="1269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6981" grpId="0"/>
      <p:bldP spid="12698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1143000" y="3105835"/>
            <a:ext cx="6553200" cy="369332"/>
          </a:xfrm>
          <a:prstGeom prst="rect">
            <a:avLst/>
          </a:prstGeom>
        </p:spPr>
        <p:txBody>
          <a:bodyPr wrap="square">
            <a:spAutoFit/>
          </a:bodyPr>
          <a:lstStyle/>
          <a:p>
            <a:pPr algn="ctr"/>
            <a:r>
              <a:rPr lang="en-US" dirty="0" smtClean="0">
                <a:hlinkClick r:id="rId2"/>
              </a:rPr>
              <a:t>http://www.youtube.com/watch?v=5Ohcr0wOkw8</a:t>
            </a:r>
            <a:r>
              <a:rPr lang="en-US" dirty="0" smtClean="0"/>
              <a:t> </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2"/>
          <p:cNvSpPr>
            <a:spLocks noGrp="1" noChangeArrowheads="1"/>
          </p:cNvSpPr>
          <p:nvPr>
            <p:ph type="title"/>
          </p:nvPr>
        </p:nvSpPr>
        <p:spPr/>
        <p:txBody>
          <a:bodyPr/>
          <a:lstStyle/>
          <a:p>
            <a:pPr algn="ctr"/>
            <a:r>
              <a:rPr lang="en-US" b="1" u="sng" dirty="0">
                <a:solidFill>
                  <a:srgbClr val="CC0099"/>
                </a:solidFill>
                <a:effectLst>
                  <a:outerShdw blurRad="38100" dist="38100" dir="2700000" algn="tl">
                    <a:srgbClr val="000000"/>
                  </a:outerShdw>
                </a:effectLst>
                <a:latin typeface="Kristen ITC" pitchFamily="66" charset="0"/>
              </a:rPr>
              <a:t>Roosevelt Corollary</a:t>
            </a:r>
          </a:p>
        </p:txBody>
      </p:sp>
      <p:sp>
        <p:nvSpPr>
          <p:cNvPr id="72707" name="Rectangle 3"/>
          <p:cNvSpPr>
            <a:spLocks noGrp="1" noChangeArrowheads="1"/>
          </p:cNvSpPr>
          <p:nvPr>
            <p:ph type="body" idx="1"/>
          </p:nvPr>
        </p:nvSpPr>
        <p:spPr/>
        <p:txBody>
          <a:bodyPr/>
          <a:lstStyle/>
          <a:p>
            <a:pPr lvl="1"/>
            <a:r>
              <a:rPr lang="en-US" dirty="0">
                <a:solidFill>
                  <a:srgbClr val="178FB5"/>
                </a:solidFill>
                <a:effectLst>
                  <a:outerShdw blurRad="38100" dist="38100" dir="2700000" algn="tl">
                    <a:srgbClr val="000000"/>
                  </a:outerShdw>
                </a:effectLst>
              </a:rPr>
              <a:t>Expanding his “Big Stick” </a:t>
            </a:r>
            <a:r>
              <a:rPr lang="en-US" dirty="0" smtClean="0">
                <a:solidFill>
                  <a:srgbClr val="178FB5"/>
                </a:solidFill>
                <a:effectLst>
                  <a:outerShdw blurRad="38100" dist="38100" dir="2700000" algn="tl">
                    <a:srgbClr val="000000"/>
                  </a:outerShdw>
                </a:effectLst>
              </a:rPr>
              <a:t>Policy and adding to the Monroe Doctrine</a:t>
            </a:r>
            <a:endParaRPr lang="en-US" dirty="0">
              <a:solidFill>
                <a:srgbClr val="178FB5"/>
              </a:solidFill>
              <a:effectLst>
                <a:outerShdw blurRad="38100" dist="38100" dir="2700000" algn="tl">
                  <a:srgbClr val="000000"/>
                </a:outerShdw>
              </a:effectLst>
            </a:endParaRPr>
          </a:p>
          <a:p>
            <a:pPr lvl="2"/>
            <a:r>
              <a:rPr lang="en-US" dirty="0">
                <a:solidFill>
                  <a:srgbClr val="178FB5"/>
                </a:solidFill>
                <a:effectLst>
                  <a:outerShdw blurRad="38100" dist="38100" dir="2700000" algn="tl">
                    <a:srgbClr val="000000"/>
                  </a:outerShdw>
                </a:effectLst>
              </a:rPr>
              <a:t>US would </a:t>
            </a:r>
            <a:r>
              <a:rPr lang="en-US" dirty="0">
                <a:solidFill>
                  <a:srgbClr val="FF0000"/>
                </a:solidFill>
                <a:effectLst>
                  <a:outerShdw blurRad="38100" dist="38100" dir="2700000" algn="tl">
                    <a:srgbClr val="000000"/>
                  </a:outerShdw>
                </a:effectLst>
              </a:rPr>
              <a:t>intervene </a:t>
            </a:r>
            <a:r>
              <a:rPr lang="en-US" dirty="0">
                <a:solidFill>
                  <a:srgbClr val="178FB5"/>
                </a:solidFill>
                <a:effectLst>
                  <a:outerShdw blurRad="38100" dist="38100" dir="2700000" algn="tl">
                    <a:srgbClr val="000000"/>
                  </a:outerShdw>
                </a:effectLst>
              </a:rPr>
              <a:t>in Latin American affairs when necessary to maintain </a:t>
            </a:r>
            <a:r>
              <a:rPr lang="en-US" dirty="0">
                <a:solidFill>
                  <a:srgbClr val="FF0000"/>
                </a:solidFill>
                <a:effectLst>
                  <a:outerShdw blurRad="38100" dist="38100" dir="2700000" algn="tl">
                    <a:srgbClr val="000000"/>
                  </a:outerShdw>
                </a:effectLst>
              </a:rPr>
              <a:t>economic and political </a:t>
            </a:r>
            <a:r>
              <a:rPr lang="en-US" dirty="0">
                <a:solidFill>
                  <a:srgbClr val="178FB5"/>
                </a:solidFill>
                <a:effectLst>
                  <a:outerShdw blurRad="38100" dist="38100" dir="2700000" algn="tl">
                    <a:srgbClr val="000000"/>
                  </a:outerShdw>
                </a:effectLst>
              </a:rPr>
              <a:t>stability in Western Hemisphere</a:t>
            </a:r>
          </a:p>
        </p:txBody>
      </p:sp>
      <p:pic>
        <p:nvPicPr>
          <p:cNvPr id="72708" name="Picture 4" descr="bigstick"/>
          <p:cNvPicPr>
            <a:picLocks noChangeAspect="1" noChangeArrowheads="1"/>
          </p:cNvPicPr>
          <p:nvPr/>
        </p:nvPicPr>
        <p:blipFill>
          <a:blip r:embed="rId2"/>
          <a:srcRect/>
          <a:stretch>
            <a:fillRect/>
          </a:stretch>
        </p:blipFill>
        <p:spPr bwMode="auto">
          <a:xfrm>
            <a:off x="2819400" y="3505200"/>
            <a:ext cx="3219450" cy="215265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2" name="Text Box 2"/>
          <p:cNvSpPr txBox="1">
            <a:spLocks noChangeArrowheads="1"/>
          </p:cNvSpPr>
          <p:nvPr/>
        </p:nvSpPr>
        <p:spPr bwMode="auto">
          <a:xfrm>
            <a:off x="381000" y="152400"/>
            <a:ext cx="8458200" cy="1311275"/>
          </a:xfrm>
          <a:prstGeom prst="rect">
            <a:avLst/>
          </a:prstGeom>
          <a:noFill/>
          <a:ln w="9525">
            <a:noFill/>
            <a:miter lim="800000"/>
            <a:headEnd/>
            <a:tailEnd/>
          </a:ln>
          <a:effectLst>
            <a:outerShdw dist="35921" dir="2700000" algn="ctr" rotWithShape="0">
              <a:srgbClr val="E40000"/>
            </a:outerShdw>
          </a:effectLst>
        </p:spPr>
        <p:txBody>
          <a:bodyPr>
            <a:spAutoFit/>
          </a:bodyPr>
          <a:lstStyle/>
          <a:p>
            <a:pPr algn="r">
              <a:spcBef>
                <a:spcPct val="50000"/>
              </a:spcBef>
            </a:pPr>
            <a:r>
              <a:rPr lang="en-US" sz="4000" b="1">
                <a:solidFill>
                  <a:srgbClr val="CC0099"/>
                </a:solidFill>
                <a:effectLst>
                  <a:outerShdw blurRad="38100" dist="38100" dir="2700000" algn="tl">
                    <a:srgbClr val="000000"/>
                  </a:outerShdw>
                </a:effectLst>
                <a:latin typeface="Comic Sans MS" pitchFamily="66" charset="0"/>
              </a:rPr>
              <a:t>The Roosevelt Corollary to the Monroe Doctrine:  1905</a:t>
            </a:r>
          </a:p>
        </p:txBody>
      </p:sp>
      <p:pic>
        <p:nvPicPr>
          <p:cNvPr id="78851" name="Picture 3" descr="pol_cartoon-TR-Roosevelt Corollary to Monroe Doctrine"/>
          <p:cNvPicPr>
            <a:picLocks noChangeAspect="1" noChangeArrowheads="1"/>
          </p:cNvPicPr>
          <p:nvPr/>
        </p:nvPicPr>
        <p:blipFill>
          <a:blip r:embed="rId2">
            <a:lum contrast="12000"/>
          </a:blip>
          <a:srcRect/>
          <a:stretch>
            <a:fillRect/>
          </a:stretch>
        </p:blipFill>
        <p:spPr bwMode="auto">
          <a:xfrm>
            <a:off x="4343400" y="1676400"/>
            <a:ext cx="4365625" cy="4800600"/>
          </a:xfrm>
          <a:prstGeom prst="rect">
            <a:avLst/>
          </a:prstGeom>
          <a:noFill/>
          <a:ln w="9525">
            <a:solidFill>
              <a:srgbClr val="000099"/>
            </a:solidFill>
            <a:miter lim="800000"/>
            <a:headEnd/>
            <a:tailEnd/>
          </a:ln>
        </p:spPr>
      </p:pic>
      <p:sp>
        <p:nvSpPr>
          <p:cNvPr id="128004" name="Rectangle 4"/>
          <p:cNvSpPr>
            <a:spLocks noChangeArrowheads="1"/>
          </p:cNvSpPr>
          <p:nvPr/>
        </p:nvSpPr>
        <p:spPr bwMode="auto">
          <a:xfrm>
            <a:off x="304800" y="1447800"/>
            <a:ext cx="3810000" cy="5116513"/>
          </a:xfrm>
          <a:prstGeom prst="rect">
            <a:avLst/>
          </a:prstGeom>
          <a:noFill/>
          <a:ln w="9525">
            <a:noFill/>
            <a:miter lim="800000"/>
            <a:headEnd/>
            <a:tailEnd/>
          </a:ln>
          <a:effectLst/>
        </p:spPr>
        <p:txBody>
          <a:bodyPr>
            <a:spAutoFit/>
          </a:bodyPr>
          <a:lstStyle/>
          <a:p>
            <a:pPr>
              <a:spcBef>
                <a:spcPct val="50000"/>
              </a:spcBef>
              <a:buClr>
                <a:srgbClr val="E40000"/>
              </a:buClr>
              <a:buFont typeface="Wingdings" pitchFamily="2" charset="2"/>
              <a:buNone/>
            </a:pPr>
            <a:r>
              <a:rPr lang="en-US" sz="2200" b="1" i="1">
                <a:solidFill>
                  <a:srgbClr val="000000"/>
                </a:solidFill>
                <a:effectLst>
                  <a:outerShdw blurRad="38100" dist="38100" dir="2700000" algn="tl">
                    <a:srgbClr val="FFFFFF"/>
                  </a:outerShdw>
                </a:effectLst>
                <a:latin typeface="Comic Sans MS" pitchFamily="66" charset="0"/>
              </a:rPr>
              <a:t>Chronic wrongdoing… may in America, as elsewhere, ultimately require intervention by some civilized nation, and in the Western Hemisphere the adherence of the United States to the Monroe Doctrine may force the United States, however reluctantly, in flagrant cases of such wrongdoing or impotence, to the exercise of an </a:t>
            </a:r>
            <a:r>
              <a:rPr lang="en-US" sz="2200" b="1" i="1" u="sng">
                <a:solidFill>
                  <a:srgbClr val="000000"/>
                </a:solidFill>
                <a:effectLst>
                  <a:outerShdw blurRad="38100" dist="38100" dir="2700000" algn="tl">
                    <a:srgbClr val="FFFFFF"/>
                  </a:outerShdw>
                </a:effectLst>
                <a:latin typeface="Comic Sans MS" pitchFamily="66" charset="0"/>
              </a:rPr>
              <a:t>international police power</a:t>
            </a:r>
            <a:r>
              <a:rPr lang="en-US" sz="2200" i="1">
                <a:solidFill>
                  <a:srgbClr val="FFFFFF"/>
                </a:solidFill>
                <a:latin typeface="Comic Sans MS" pitchFamily="66" charset="0"/>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iterate type="wd">
                                    <p:tmPct val="10000"/>
                                  </p:iterate>
                                  <p:childTnLst>
                                    <p:set>
                                      <p:cBhvr>
                                        <p:cTn id="6" dur="1" fill="hold">
                                          <p:stCondLst>
                                            <p:cond delay="0"/>
                                          </p:stCondLst>
                                        </p:cTn>
                                        <p:tgtEl>
                                          <p:spTgt spid="128004"/>
                                        </p:tgtEl>
                                        <p:attrNameLst>
                                          <p:attrName>style.visibility</p:attrName>
                                        </p:attrNameLst>
                                      </p:cBhvr>
                                      <p:to>
                                        <p:strVal val="visible"/>
                                      </p:to>
                                    </p:set>
                                    <p:animEffect transition="in" filter="wipe(up)">
                                      <p:cBhvr>
                                        <p:cTn id="7" dur="2000"/>
                                        <p:tgtEl>
                                          <p:spTgt spid="1280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800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6" name="Rectangle 4"/>
          <p:cNvSpPr>
            <a:spLocks noGrp="1" noChangeArrowheads="1"/>
          </p:cNvSpPr>
          <p:nvPr>
            <p:ph type="ctrTitle"/>
          </p:nvPr>
        </p:nvSpPr>
        <p:spPr/>
        <p:txBody>
          <a:bodyPr/>
          <a:lstStyle/>
          <a:p>
            <a:r>
              <a:rPr lang="en-US">
                <a:solidFill>
                  <a:srgbClr val="CC0099"/>
                </a:solidFill>
                <a:effectLst>
                  <a:outerShdw blurRad="38100" dist="38100" dir="2700000" algn="tl">
                    <a:srgbClr val="000000"/>
                  </a:outerShdw>
                </a:effectLst>
              </a:rPr>
              <a:t>Credits</a:t>
            </a:r>
          </a:p>
        </p:txBody>
      </p:sp>
      <p:sp>
        <p:nvSpPr>
          <p:cNvPr id="84997" name="Rectangle 5"/>
          <p:cNvSpPr>
            <a:spLocks noGrp="1" noChangeArrowheads="1"/>
          </p:cNvSpPr>
          <p:nvPr>
            <p:ph type="subTitle" idx="1"/>
          </p:nvPr>
        </p:nvSpPr>
        <p:spPr/>
        <p:txBody>
          <a:bodyPr/>
          <a:lstStyle/>
          <a:p>
            <a:r>
              <a:rPr lang="en-US" sz="900"/>
              <a:t>Google images</a:t>
            </a:r>
          </a:p>
          <a:p>
            <a:r>
              <a:rPr lang="en-US" sz="900"/>
              <a:t>PPT Palooza</a:t>
            </a:r>
          </a:p>
          <a:p>
            <a:r>
              <a:rPr lang="en-US" sz="900"/>
              <a:t>SOL curriculum</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algn="ctr"/>
            <a:r>
              <a:rPr lang="en-US" b="1" dirty="0">
                <a:solidFill>
                  <a:srgbClr val="CC0099"/>
                </a:solidFill>
                <a:effectLst>
                  <a:outerShdw blurRad="38100" dist="38100" dir="2700000" algn="tl">
                    <a:srgbClr val="000000"/>
                  </a:outerShdw>
                </a:effectLst>
                <a:latin typeface="Comic Sans MS" pitchFamily="66" charset="0"/>
              </a:rPr>
              <a:t>Theodore Roosevelt</a:t>
            </a:r>
            <a:r>
              <a:rPr lang="en-US" dirty="0">
                <a:latin typeface="Comic Sans MS" pitchFamily="66" charset="0"/>
              </a:rPr>
              <a:t> </a:t>
            </a:r>
          </a:p>
        </p:txBody>
      </p:sp>
      <p:sp>
        <p:nvSpPr>
          <p:cNvPr id="70659" name="Rectangle 3"/>
          <p:cNvSpPr>
            <a:spLocks noGrp="1" noChangeArrowheads="1"/>
          </p:cNvSpPr>
          <p:nvPr>
            <p:ph type="body" idx="1"/>
          </p:nvPr>
        </p:nvSpPr>
        <p:spPr/>
        <p:txBody>
          <a:bodyPr/>
          <a:lstStyle/>
          <a:p>
            <a:pPr algn="ctr"/>
            <a:r>
              <a:rPr lang="en-US" dirty="0">
                <a:solidFill>
                  <a:srgbClr val="178FB5"/>
                </a:solidFill>
                <a:effectLst>
                  <a:outerShdw blurRad="38100" dist="38100" dir="2700000" algn="tl">
                    <a:srgbClr val="000000"/>
                  </a:outerShdw>
                </a:effectLst>
                <a:latin typeface="Comic Sans MS" pitchFamily="66" charset="0"/>
              </a:rPr>
              <a:t>Teddy</a:t>
            </a:r>
          </a:p>
          <a:p>
            <a:pPr algn="ctr"/>
            <a:r>
              <a:rPr lang="en-US" dirty="0">
                <a:solidFill>
                  <a:srgbClr val="FF0000"/>
                </a:solidFill>
                <a:effectLst>
                  <a:outerShdw blurRad="38100" dist="38100" dir="2700000" algn="tl">
                    <a:srgbClr val="000000"/>
                  </a:outerShdw>
                </a:effectLst>
                <a:latin typeface="Comic Sans MS" pitchFamily="66" charset="0"/>
              </a:rPr>
              <a:t>Panama Canal</a:t>
            </a:r>
          </a:p>
          <a:p>
            <a:pPr algn="ctr"/>
            <a:r>
              <a:rPr lang="en-US" dirty="0">
                <a:solidFill>
                  <a:srgbClr val="178FB5"/>
                </a:solidFill>
                <a:effectLst>
                  <a:outerShdw blurRad="38100" dist="38100" dir="2700000" algn="tl">
                    <a:srgbClr val="000000"/>
                  </a:outerShdw>
                </a:effectLst>
                <a:latin typeface="Comic Sans MS" pitchFamily="66" charset="0"/>
              </a:rPr>
              <a:t>Born in New York, he brought energy and enthusiasm to the office</a:t>
            </a:r>
          </a:p>
          <a:p>
            <a:pPr algn="ctr"/>
            <a:r>
              <a:rPr lang="en-US" dirty="0">
                <a:solidFill>
                  <a:srgbClr val="178FB5"/>
                </a:solidFill>
                <a:effectLst>
                  <a:outerShdw blurRad="38100" dist="38100" dir="2700000" algn="tl">
                    <a:srgbClr val="000000"/>
                  </a:outerShdw>
                </a:effectLst>
                <a:latin typeface="Comic Sans MS" pitchFamily="66" charset="0"/>
              </a:rPr>
              <a:t>Youngest to become President (at that time</a:t>
            </a:r>
            <a:r>
              <a:rPr lang="en-US" dirty="0" smtClean="0">
                <a:solidFill>
                  <a:srgbClr val="178FB5"/>
                </a:solidFill>
                <a:effectLst>
                  <a:outerShdw blurRad="38100" dist="38100" dir="2700000" algn="tl">
                    <a:srgbClr val="000000"/>
                  </a:outerShdw>
                </a:effectLst>
                <a:latin typeface="Comic Sans MS" pitchFamily="66" charset="0"/>
              </a:rPr>
              <a:t>)</a:t>
            </a:r>
            <a:endParaRPr lang="en-US" dirty="0">
              <a:solidFill>
                <a:srgbClr val="178FB5"/>
              </a:solidFill>
              <a:effectLst>
                <a:outerShdw blurRad="38100" dist="38100" dir="2700000" algn="tl">
                  <a:srgbClr val="000000"/>
                </a:outerShdw>
              </a:effectLst>
              <a:latin typeface="Comic Sans MS" pitchFamily="66" charset="0"/>
            </a:endParaRPr>
          </a:p>
        </p:txBody>
      </p:sp>
      <p:pic>
        <p:nvPicPr>
          <p:cNvPr id="70660" name="Picture 4" descr="Theodore Roosevelt">
            <a:hlinkClick r:id="rId2"/>
          </p:cNvPr>
          <p:cNvPicPr>
            <a:picLocks noChangeAspect="1" noChangeArrowheads="1"/>
          </p:cNvPicPr>
          <p:nvPr/>
        </p:nvPicPr>
        <p:blipFill>
          <a:blip r:embed="rId3"/>
          <a:srcRect/>
          <a:stretch>
            <a:fillRect/>
          </a:stretch>
        </p:blipFill>
        <p:spPr bwMode="auto">
          <a:xfrm>
            <a:off x="6958013" y="4495800"/>
            <a:ext cx="1730375" cy="2362200"/>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algn="ctr"/>
            <a:r>
              <a:rPr lang="en-US" b="1" dirty="0">
                <a:solidFill>
                  <a:srgbClr val="CC0099"/>
                </a:solidFill>
                <a:effectLst>
                  <a:outerShdw blurRad="38100" dist="38100" dir="2700000" algn="tl">
                    <a:srgbClr val="000000"/>
                  </a:outerShdw>
                </a:effectLst>
                <a:latin typeface="Kristen ITC" pitchFamily="66" charset="0"/>
              </a:rPr>
              <a:t>Asia</a:t>
            </a:r>
            <a:r>
              <a:rPr lang="en-US" dirty="0"/>
              <a:t> </a:t>
            </a:r>
          </a:p>
        </p:txBody>
      </p:sp>
      <p:sp>
        <p:nvSpPr>
          <p:cNvPr id="66563" name="Rectangle 3"/>
          <p:cNvSpPr>
            <a:spLocks noGrp="1" noChangeArrowheads="1"/>
          </p:cNvSpPr>
          <p:nvPr>
            <p:ph type="body" idx="1"/>
          </p:nvPr>
        </p:nvSpPr>
        <p:spPr/>
        <p:txBody>
          <a:bodyPr/>
          <a:lstStyle/>
          <a:p>
            <a:r>
              <a:rPr lang="en-US" dirty="0">
                <a:solidFill>
                  <a:srgbClr val="178FB5"/>
                </a:solidFill>
                <a:effectLst>
                  <a:outerShdw blurRad="38100" dist="38100" dir="2700000" algn="tl">
                    <a:srgbClr val="000000"/>
                  </a:outerShdw>
                </a:effectLst>
              </a:rPr>
              <a:t>US established </a:t>
            </a:r>
            <a:r>
              <a:rPr lang="en-US" dirty="0">
                <a:solidFill>
                  <a:srgbClr val="FF0000"/>
                </a:solidFill>
                <a:effectLst>
                  <a:outerShdw blurRad="38100" dist="38100" dir="2700000" algn="tl">
                    <a:srgbClr val="000000"/>
                  </a:outerShdw>
                </a:effectLst>
              </a:rPr>
              <a:t>bases </a:t>
            </a:r>
            <a:r>
              <a:rPr lang="en-US" dirty="0">
                <a:solidFill>
                  <a:srgbClr val="178FB5"/>
                </a:solidFill>
                <a:effectLst>
                  <a:outerShdw blurRad="38100" dist="38100" dir="2700000" algn="tl">
                    <a:srgbClr val="000000"/>
                  </a:outerShdw>
                </a:effectLst>
              </a:rPr>
              <a:t>throughout the </a:t>
            </a:r>
            <a:r>
              <a:rPr lang="en-US" dirty="0">
                <a:solidFill>
                  <a:srgbClr val="FF0000"/>
                </a:solidFill>
                <a:effectLst>
                  <a:outerShdw blurRad="38100" dist="38100" dir="2700000" algn="tl">
                    <a:srgbClr val="000000"/>
                  </a:outerShdw>
                </a:effectLst>
              </a:rPr>
              <a:t>Pacific </a:t>
            </a:r>
          </a:p>
          <a:p>
            <a:r>
              <a:rPr lang="en-US" dirty="0" smtClean="0">
                <a:solidFill>
                  <a:srgbClr val="178FB5"/>
                </a:solidFill>
                <a:effectLst>
                  <a:outerShdw blurRad="38100" dist="38100" dir="2700000" algn="tl">
                    <a:srgbClr val="000000"/>
                  </a:outerShdw>
                </a:effectLst>
              </a:rPr>
              <a:t>Asia </a:t>
            </a:r>
            <a:r>
              <a:rPr lang="en-US" dirty="0">
                <a:solidFill>
                  <a:srgbClr val="178FB5"/>
                </a:solidFill>
                <a:effectLst>
                  <a:outerShdw blurRad="38100" dist="38100" dir="2700000" algn="tl">
                    <a:srgbClr val="000000"/>
                  </a:outerShdw>
                </a:effectLst>
              </a:rPr>
              <a:t>was looked at as a</a:t>
            </a:r>
            <a:r>
              <a:rPr lang="en-US" dirty="0">
                <a:solidFill>
                  <a:srgbClr val="FF0000"/>
                </a:solidFill>
                <a:effectLst>
                  <a:outerShdw blurRad="38100" dist="38100" dir="2700000" algn="tl">
                    <a:srgbClr val="000000"/>
                  </a:outerShdw>
                </a:effectLst>
              </a:rPr>
              <a:t> commerce </a:t>
            </a:r>
            <a:r>
              <a:rPr lang="en-US" dirty="0">
                <a:solidFill>
                  <a:srgbClr val="178FB5"/>
                </a:solidFill>
                <a:effectLst>
                  <a:outerShdw blurRad="38100" dist="38100" dir="2700000" algn="tl">
                    <a:srgbClr val="000000"/>
                  </a:outerShdw>
                </a:effectLst>
              </a:rPr>
              <a:t>not a conquest</a:t>
            </a:r>
          </a:p>
          <a:p>
            <a:pPr lvl="1"/>
            <a:r>
              <a:rPr lang="en-US" dirty="0">
                <a:solidFill>
                  <a:srgbClr val="178FB5"/>
                </a:solidFill>
                <a:effectLst>
                  <a:outerShdw blurRad="38100" dist="38100" dir="2700000" algn="tl">
                    <a:srgbClr val="000000"/>
                  </a:outerShdw>
                </a:effectLst>
              </a:rPr>
              <a:t>Textile</a:t>
            </a:r>
          </a:p>
          <a:p>
            <a:pPr lvl="1"/>
            <a:r>
              <a:rPr lang="en-US" dirty="0">
                <a:solidFill>
                  <a:srgbClr val="FF0000"/>
                </a:solidFill>
                <a:effectLst>
                  <a:outerShdw blurRad="38100" dist="38100" dir="2700000" algn="tl">
                    <a:srgbClr val="000000"/>
                  </a:outerShdw>
                </a:effectLst>
              </a:rPr>
              <a:t>Oil</a:t>
            </a:r>
          </a:p>
          <a:p>
            <a:pPr lvl="1"/>
            <a:r>
              <a:rPr lang="en-US" dirty="0">
                <a:solidFill>
                  <a:srgbClr val="178FB5"/>
                </a:solidFill>
                <a:effectLst>
                  <a:outerShdw blurRad="38100" dist="38100" dir="2700000" algn="tl">
                    <a:srgbClr val="000000"/>
                  </a:outerShdw>
                </a:effectLst>
              </a:rPr>
              <a:t>Steel</a:t>
            </a:r>
          </a:p>
        </p:txBody>
      </p:sp>
      <p:pic>
        <p:nvPicPr>
          <p:cNvPr id="66564" name="Picture 4" descr="index"/>
          <p:cNvPicPr>
            <a:picLocks noChangeAspect="1" noChangeArrowheads="1"/>
          </p:cNvPicPr>
          <p:nvPr/>
        </p:nvPicPr>
        <p:blipFill>
          <a:blip r:embed="rId2"/>
          <a:srcRect/>
          <a:stretch>
            <a:fillRect/>
          </a:stretch>
        </p:blipFill>
        <p:spPr bwMode="auto">
          <a:xfrm>
            <a:off x="3962400" y="3352800"/>
            <a:ext cx="4343400" cy="2778125"/>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Text Box 2"/>
          <p:cNvSpPr txBox="1">
            <a:spLocks noChangeArrowheads="1"/>
          </p:cNvSpPr>
          <p:nvPr/>
        </p:nvSpPr>
        <p:spPr bwMode="auto">
          <a:xfrm>
            <a:off x="2971800" y="0"/>
            <a:ext cx="4267200" cy="2101850"/>
          </a:xfrm>
          <a:prstGeom prst="rect">
            <a:avLst/>
          </a:prstGeom>
          <a:noFill/>
          <a:ln w="9525">
            <a:noFill/>
            <a:miter lim="800000"/>
            <a:headEnd/>
            <a:tailEnd/>
          </a:ln>
          <a:effectLst>
            <a:outerShdw dist="35921" dir="2700000" algn="ctr" rotWithShape="0">
              <a:srgbClr val="E40000"/>
            </a:outerShdw>
          </a:effectLst>
        </p:spPr>
        <p:txBody>
          <a:bodyPr>
            <a:spAutoFit/>
          </a:bodyPr>
          <a:lstStyle/>
          <a:p>
            <a:pPr algn="ctr">
              <a:spcBef>
                <a:spcPct val="50000"/>
              </a:spcBef>
            </a:pPr>
            <a:r>
              <a:rPr lang="en-US" sz="4400" b="1" dirty="0">
                <a:solidFill>
                  <a:srgbClr val="CC0099"/>
                </a:solidFill>
                <a:effectLst>
                  <a:outerShdw blurRad="38100" dist="38100" dir="2700000" algn="tl">
                    <a:srgbClr val="000000"/>
                  </a:outerShdw>
                </a:effectLst>
                <a:latin typeface="Comic Sans MS" pitchFamily="66" charset="0"/>
              </a:rPr>
              <a:t>The</a:t>
            </a:r>
            <a:br>
              <a:rPr lang="en-US" sz="4400" b="1" dirty="0">
                <a:solidFill>
                  <a:srgbClr val="CC0099"/>
                </a:solidFill>
                <a:effectLst>
                  <a:outerShdw blurRad="38100" dist="38100" dir="2700000" algn="tl">
                    <a:srgbClr val="000000"/>
                  </a:outerShdw>
                </a:effectLst>
                <a:latin typeface="Comic Sans MS" pitchFamily="66" charset="0"/>
              </a:rPr>
            </a:br>
            <a:r>
              <a:rPr lang="en-US" sz="4400" b="1" dirty="0">
                <a:solidFill>
                  <a:srgbClr val="CC0099"/>
                </a:solidFill>
                <a:effectLst>
                  <a:outerShdw blurRad="38100" dist="38100" dir="2700000" algn="tl">
                    <a:srgbClr val="000000"/>
                  </a:outerShdw>
                </a:effectLst>
                <a:latin typeface="Comic Sans MS" pitchFamily="66" charset="0"/>
              </a:rPr>
              <a:t>Open Door Policy</a:t>
            </a:r>
          </a:p>
        </p:txBody>
      </p:sp>
      <p:pic>
        <p:nvPicPr>
          <p:cNvPr id="47107" name="Picture 3" descr="pol_cartoon-Open Door Policy"/>
          <p:cNvPicPr>
            <a:picLocks noChangeAspect="1" noChangeArrowheads="1"/>
          </p:cNvPicPr>
          <p:nvPr/>
        </p:nvPicPr>
        <p:blipFill>
          <a:blip r:embed="rId2">
            <a:lum contrast="6000"/>
          </a:blip>
          <a:srcRect/>
          <a:stretch>
            <a:fillRect/>
          </a:stretch>
        </p:blipFill>
        <p:spPr bwMode="auto">
          <a:xfrm>
            <a:off x="4419600" y="3276600"/>
            <a:ext cx="4419600" cy="2992438"/>
          </a:xfrm>
          <a:prstGeom prst="rect">
            <a:avLst/>
          </a:prstGeom>
          <a:noFill/>
          <a:ln w="9525">
            <a:solidFill>
              <a:srgbClr val="000099"/>
            </a:solidFill>
            <a:miter lim="800000"/>
            <a:headEnd/>
            <a:tailEnd/>
          </a:ln>
        </p:spPr>
      </p:pic>
      <p:pic>
        <p:nvPicPr>
          <p:cNvPr id="81924" name="Picture 4" descr="pol_cartoon-Open Door"/>
          <p:cNvPicPr>
            <a:picLocks noChangeAspect="1" noChangeArrowheads="1"/>
          </p:cNvPicPr>
          <p:nvPr/>
        </p:nvPicPr>
        <p:blipFill>
          <a:blip r:embed="rId3">
            <a:lum contrast="6000"/>
          </a:blip>
          <a:srcRect/>
          <a:stretch>
            <a:fillRect/>
          </a:stretch>
        </p:blipFill>
        <p:spPr bwMode="auto">
          <a:xfrm>
            <a:off x="228600" y="1981200"/>
            <a:ext cx="3621088" cy="4495800"/>
          </a:xfrm>
          <a:prstGeom prst="rect">
            <a:avLst/>
          </a:prstGeom>
          <a:noFill/>
          <a:ln w="9525">
            <a:solidFill>
              <a:srgbClr val="000099"/>
            </a:solid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7107"/>
                                        </p:tgtEl>
                                        <p:attrNameLst>
                                          <p:attrName>style.visibility</p:attrName>
                                        </p:attrNameLst>
                                      </p:cBhvr>
                                      <p:to>
                                        <p:strVal val="visible"/>
                                      </p:to>
                                    </p:set>
                                    <p:animEffect transition="in" filter="dissolve">
                                      <p:cBhvr>
                                        <p:cTn id="7" dur="1000"/>
                                        <p:tgtEl>
                                          <p:spTgt spid="47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algn="ctr"/>
            <a:r>
              <a:rPr lang="en-US" b="1" u="sng">
                <a:solidFill>
                  <a:srgbClr val="CC0099"/>
                </a:solidFill>
                <a:effectLst>
                  <a:outerShdw blurRad="38100" dist="38100" dir="2700000" algn="tl">
                    <a:srgbClr val="000000"/>
                  </a:outerShdw>
                </a:effectLst>
                <a:latin typeface="Kristen ITC" pitchFamily="66" charset="0"/>
              </a:rPr>
              <a:t>Open Door Policy</a:t>
            </a:r>
          </a:p>
        </p:txBody>
      </p:sp>
      <p:sp>
        <p:nvSpPr>
          <p:cNvPr id="67587" name="Rectangle 3"/>
          <p:cNvSpPr>
            <a:spLocks noGrp="1" noChangeArrowheads="1"/>
          </p:cNvSpPr>
          <p:nvPr>
            <p:ph type="body" idx="1"/>
          </p:nvPr>
        </p:nvSpPr>
        <p:spPr/>
        <p:txBody>
          <a:bodyPr/>
          <a:lstStyle/>
          <a:p>
            <a:r>
              <a:rPr lang="en-US" dirty="0">
                <a:solidFill>
                  <a:srgbClr val="178FB5"/>
                </a:solidFill>
                <a:effectLst>
                  <a:outerShdw blurRad="38100" dist="38100" dir="2700000" algn="tl">
                    <a:srgbClr val="000000"/>
                  </a:outerShdw>
                </a:effectLst>
              </a:rPr>
              <a:t>1894 opened; </a:t>
            </a:r>
            <a:r>
              <a:rPr lang="en-US" dirty="0">
                <a:solidFill>
                  <a:srgbClr val="FF0000"/>
                </a:solidFill>
                <a:effectLst>
                  <a:outerShdw blurRad="38100" dist="38100" dir="2700000" algn="tl">
                    <a:srgbClr val="000000"/>
                  </a:outerShdw>
                </a:effectLst>
              </a:rPr>
              <a:t>China, </a:t>
            </a:r>
            <a:r>
              <a:rPr lang="en-US" dirty="0">
                <a:solidFill>
                  <a:srgbClr val="178FB5"/>
                </a:solidFill>
                <a:effectLst>
                  <a:outerShdw blurRad="38100" dist="38100" dir="2700000" algn="tl">
                    <a:srgbClr val="000000"/>
                  </a:outerShdw>
                </a:effectLst>
              </a:rPr>
              <a:t>Japan, and Korea</a:t>
            </a:r>
          </a:p>
          <a:p>
            <a:r>
              <a:rPr lang="en-US" dirty="0">
                <a:solidFill>
                  <a:srgbClr val="178FB5"/>
                </a:solidFill>
                <a:effectLst>
                  <a:outerShdw blurRad="38100" dist="38100" dir="2700000" algn="tl">
                    <a:srgbClr val="000000"/>
                  </a:outerShdw>
                </a:effectLst>
              </a:rPr>
              <a:t>Sphere of Influence</a:t>
            </a:r>
          </a:p>
          <a:p>
            <a:pPr lvl="1"/>
            <a:r>
              <a:rPr lang="en-US" dirty="0">
                <a:solidFill>
                  <a:srgbClr val="178FB5"/>
                </a:solidFill>
                <a:effectLst>
                  <a:outerShdw blurRad="38100" dist="38100" dir="2700000" algn="tl">
                    <a:srgbClr val="000000"/>
                  </a:outerShdw>
                </a:effectLst>
              </a:rPr>
              <a:t>Foreign nations controlled </a:t>
            </a:r>
            <a:r>
              <a:rPr lang="en-US" dirty="0">
                <a:solidFill>
                  <a:srgbClr val="FF0000"/>
                </a:solidFill>
                <a:effectLst>
                  <a:outerShdw blurRad="38100" dist="38100" dir="2700000" algn="tl">
                    <a:srgbClr val="000000"/>
                  </a:outerShdw>
                </a:effectLst>
              </a:rPr>
              <a:t>economic </a:t>
            </a:r>
            <a:r>
              <a:rPr lang="en-US" dirty="0" smtClean="0">
                <a:solidFill>
                  <a:srgbClr val="178FB5"/>
                </a:solidFill>
                <a:effectLst>
                  <a:outerShdw blurRad="38100" dist="38100" dir="2700000" algn="tl">
                    <a:srgbClr val="000000"/>
                  </a:outerShdw>
                </a:effectLst>
              </a:rPr>
              <a:t>development.</a:t>
            </a:r>
            <a:endParaRPr lang="en-US" dirty="0">
              <a:solidFill>
                <a:srgbClr val="178FB5"/>
              </a:solidFill>
              <a:effectLst>
                <a:outerShdw blurRad="38100" dist="38100" dir="2700000" algn="tl">
                  <a:srgbClr val="000000"/>
                </a:outerShdw>
              </a:effectLst>
            </a:endParaRPr>
          </a:p>
          <a:p>
            <a:pPr lvl="1"/>
            <a:r>
              <a:rPr lang="en-US" dirty="0">
                <a:solidFill>
                  <a:srgbClr val="178FB5"/>
                </a:solidFill>
                <a:effectLst>
                  <a:outerShdw blurRad="38100" dist="38100" dir="2700000" algn="tl">
                    <a:srgbClr val="000000"/>
                  </a:outerShdw>
                </a:effectLst>
              </a:rPr>
              <a:t>All countries are able to</a:t>
            </a:r>
            <a:r>
              <a:rPr lang="en-US" dirty="0">
                <a:solidFill>
                  <a:srgbClr val="FF0000"/>
                </a:solidFill>
                <a:effectLst>
                  <a:outerShdw blurRad="38100" dist="38100" dir="2700000" algn="tl">
                    <a:srgbClr val="000000"/>
                  </a:outerShdw>
                </a:effectLst>
              </a:rPr>
              <a:t> trade </a:t>
            </a:r>
            <a:r>
              <a:rPr lang="en-US" dirty="0">
                <a:solidFill>
                  <a:srgbClr val="178FB5"/>
                </a:solidFill>
                <a:effectLst>
                  <a:outerShdw blurRad="38100" dist="38100" dir="2700000" algn="tl">
                    <a:srgbClr val="000000"/>
                  </a:outerShdw>
                </a:effectLst>
              </a:rPr>
              <a:t>with China and lease the Chinese land</a:t>
            </a:r>
          </a:p>
        </p:txBody>
      </p:sp>
      <p:pic>
        <p:nvPicPr>
          <p:cNvPr id="67588" name="Picture 4" descr="pieTN"/>
          <p:cNvPicPr>
            <a:picLocks noChangeAspect="1" noChangeArrowheads="1"/>
          </p:cNvPicPr>
          <p:nvPr/>
        </p:nvPicPr>
        <p:blipFill>
          <a:blip r:embed="rId2"/>
          <a:srcRect/>
          <a:stretch>
            <a:fillRect/>
          </a:stretch>
        </p:blipFill>
        <p:spPr bwMode="auto">
          <a:xfrm>
            <a:off x="3581400" y="3810000"/>
            <a:ext cx="2057400" cy="24384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Text Box 2"/>
          <p:cNvSpPr txBox="1">
            <a:spLocks noChangeArrowheads="1"/>
          </p:cNvSpPr>
          <p:nvPr/>
        </p:nvSpPr>
        <p:spPr bwMode="auto">
          <a:xfrm>
            <a:off x="457200" y="76200"/>
            <a:ext cx="8305800" cy="762000"/>
          </a:xfrm>
          <a:prstGeom prst="rect">
            <a:avLst/>
          </a:prstGeom>
          <a:noFill/>
          <a:ln w="9525">
            <a:noFill/>
            <a:miter lim="800000"/>
            <a:headEnd/>
            <a:tailEnd/>
          </a:ln>
          <a:effectLst>
            <a:outerShdw dist="35921" dir="2700000" algn="ctr" rotWithShape="0">
              <a:srgbClr val="E40000"/>
            </a:outerShdw>
          </a:effectLst>
        </p:spPr>
        <p:txBody>
          <a:bodyPr>
            <a:spAutoFit/>
          </a:bodyPr>
          <a:lstStyle/>
          <a:p>
            <a:pPr algn="ctr">
              <a:spcBef>
                <a:spcPct val="50000"/>
              </a:spcBef>
            </a:pPr>
            <a:r>
              <a:rPr lang="en-US" sz="4400" b="1">
                <a:solidFill>
                  <a:srgbClr val="CC0099"/>
                </a:solidFill>
                <a:effectLst>
                  <a:outerShdw blurRad="38100" dist="38100" dir="2700000" algn="tl">
                    <a:srgbClr val="000000"/>
                  </a:outerShdw>
                </a:effectLst>
                <a:latin typeface="Comic Sans MS" pitchFamily="66" charset="0"/>
              </a:rPr>
              <a:t>The Open Door Policy</a:t>
            </a:r>
          </a:p>
        </p:txBody>
      </p:sp>
      <p:pic>
        <p:nvPicPr>
          <p:cNvPr id="80899" name="Picture 5" descr="pol_cartoon-Putting His Foot Down - Puck- 1899"/>
          <p:cNvPicPr>
            <a:picLocks noChangeAspect="1" noChangeArrowheads="1"/>
          </p:cNvPicPr>
          <p:nvPr/>
        </p:nvPicPr>
        <p:blipFill>
          <a:blip r:embed="rId2">
            <a:lum contrast="6000"/>
          </a:blip>
          <a:srcRect/>
          <a:stretch>
            <a:fillRect/>
          </a:stretch>
        </p:blipFill>
        <p:spPr bwMode="auto">
          <a:xfrm>
            <a:off x="381000" y="1066800"/>
            <a:ext cx="4038600" cy="2516188"/>
          </a:xfrm>
          <a:prstGeom prst="rect">
            <a:avLst/>
          </a:prstGeom>
          <a:noFill/>
          <a:ln w="9525">
            <a:solidFill>
              <a:srgbClr val="000099"/>
            </a:solidFill>
            <a:miter lim="800000"/>
            <a:headEnd/>
            <a:tailEnd/>
          </a:ln>
        </p:spPr>
      </p:pic>
      <p:pic>
        <p:nvPicPr>
          <p:cNvPr id="80900" name="Picture 6" descr="map-CHina-1910-spheres of influence"/>
          <p:cNvPicPr>
            <a:picLocks noChangeAspect="1" noChangeArrowheads="1"/>
          </p:cNvPicPr>
          <p:nvPr/>
        </p:nvPicPr>
        <p:blipFill>
          <a:blip r:embed="rId3">
            <a:lum contrast="6000"/>
          </a:blip>
          <a:srcRect/>
          <a:stretch>
            <a:fillRect/>
          </a:stretch>
        </p:blipFill>
        <p:spPr bwMode="auto">
          <a:xfrm>
            <a:off x="4648200" y="1066800"/>
            <a:ext cx="4267200" cy="3773488"/>
          </a:xfrm>
          <a:prstGeom prst="rect">
            <a:avLst/>
          </a:prstGeom>
          <a:noFill/>
          <a:ln w="9525">
            <a:solidFill>
              <a:srgbClr val="000099"/>
            </a:solidFill>
            <a:miter lim="800000"/>
            <a:headEnd/>
            <a:tailEnd/>
          </a:ln>
        </p:spPr>
      </p:pic>
      <p:sp>
        <p:nvSpPr>
          <p:cNvPr id="72711" name="Rectangle 7"/>
          <p:cNvSpPr>
            <a:spLocks noChangeArrowheads="1"/>
          </p:cNvSpPr>
          <p:nvPr/>
        </p:nvSpPr>
        <p:spPr bwMode="auto">
          <a:xfrm>
            <a:off x="304800" y="3927475"/>
            <a:ext cx="8458200" cy="2473325"/>
          </a:xfrm>
          <a:prstGeom prst="rect">
            <a:avLst/>
          </a:prstGeom>
          <a:noFill/>
          <a:ln w="9525">
            <a:noFill/>
            <a:miter lim="800000"/>
            <a:headEnd/>
            <a:tailEnd/>
          </a:ln>
          <a:effectLst/>
        </p:spPr>
        <p:txBody>
          <a:bodyPr>
            <a:spAutoFit/>
          </a:bodyPr>
          <a:lstStyle/>
          <a:p>
            <a:pPr marL="398463" indent="-398463">
              <a:spcBef>
                <a:spcPct val="50000"/>
              </a:spcBef>
              <a:buClr>
                <a:srgbClr val="E40000"/>
              </a:buClr>
              <a:buSzPct val="110000"/>
              <a:buFont typeface="Wingdings" pitchFamily="2" charset="2"/>
              <a:buBlip>
                <a:blip r:embed="rId4"/>
              </a:buBlip>
            </a:pPr>
            <a:r>
              <a:rPr lang="en-US" sz="2600" b="1" dirty="0">
                <a:effectLst>
                  <a:outerShdw blurRad="38100" dist="38100" dir="2700000" algn="tl">
                    <a:srgbClr val="FFFFFF"/>
                  </a:outerShdw>
                </a:effectLst>
                <a:latin typeface="Comic Sans MS" pitchFamily="66" charset="0"/>
              </a:rPr>
              <a:t>Secretary </a:t>
            </a:r>
            <a:r>
              <a:rPr lang="en-US" sz="2600" b="1" dirty="0">
                <a:solidFill>
                  <a:srgbClr val="FF0000"/>
                </a:solidFill>
                <a:effectLst>
                  <a:outerShdw blurRad="38100" dist="38100" dir="2700000" algn="tl">
                    <a:srgbClr val="FFFFFF"/>
                  </a:outerShdw>
                </a:effectLst>
                <a:latin typeface="Comic Sans MS" pitchFamily="66" charset="0"/>
              </a:rPr>
              <a:t>John Hay</a:t>
            </a:r>
            <a:r>
              <a:rPr lang="en-US" sz="2600" b="1" dirty="0">
                <a:effectLst>
                  <a:outerShdw blurRad="38100" dist="38100" dir="2700000" algn="tl">
                    <a:srgbClr val="FFFFFF"/>
                  </a:outerShdw>
                </a:effectLst>
                <a:latin typeface="Comic Sans MS" pitchFamily="66" charset="0"/>
              </a:rPr>
              <a:t>.</a:t>
            </a:r>
          </a:p>
          <a:p>
            <a:pPr marL="398463" indent="-398463">
              <a:spcBef>
                <a:spcPct val="50000"/>
              </a:spcBef>
              <a:buClr>
                <a:srgbClr val="E40000"/>
              </a:buClr>
              <a:buSzPct val="110000"/>
              <a:buFont typeface="Wingdings" pitchFamily="2" charset="2"/>
              <a:buBlip>
                <a:blip r:embed="rId4"/>
              </a:buBlip>
            </a:pPr>
            <a:r>
              <a:rPr lang="en-US" sz="2600" b="1" dirty="0">
                <a:effectLst>
                  <a:outerShdw blurRad="38100" dist="38100" dir="2700000" algn="tl">
                    <a:srgbClr val="FFFFFF"/>
                  </a:outerShdw>
                </a:effectLst>
                <a:latin typeface="Comic Sans MS" pitchFamily="66" charset="0"/>
              </a:rPr>
              <a:t>Give all nations </a:t>
            </a:r>
            <a:r>
              <a:rPr lang="en-US" sz="2600" b="1" dirty="0">
                <a:solidFill>
                  <a:srgbClr val="FF0000"/>
                </a:solidFill>
                <a:effectLst>
                  <a:outerShdw blurRad="38100" dist="38100" dir="2700000" algn="tl">
                    <a:srgbClr val="FFFFFF"/>
                  </a:outerShdw>
                </a:effectLst>
                <a:latin typeface="Comic Sans MS" pitchFamily="66" charset="0"/>
              </a:rPr>
              <a:t>equal</a:t>
            </a:r>
            <a:r>
              <a:rPr lang="en-US" sz="2600" b="1" dirty="0">
                <a:effectLst>
                  <a:outerShdw blurRad="38100" dist="38100" dir="2700000" algn="tl">
                    <a:srgbClr val="FFFFFF"/>
                  </a:outerShdw>
                </a:effectLst>
                <a:latin typeface="Comic Sans MS" pitchFamily="66" charset="0"/>
              </a:rPr>
              <a:t/>
            </a:r>
            <a:br>
              <a:rPr lang="en-US" sz="2600" b="1" dirty="0">
                <a:effectLst>
                  <a:outerShdw blurRad="38100" dist="38100" dir="2700000" algn="tl">
                    <a:srgbClr val="FFFFFF"/>
                  </a:outerShdw>
                </a:effectLst>
                <a:latin typeface="Comic Sans MS" pitchFamily="66" charset="0"/>
              </a:rPr>
            </a:br>
            <a:r>
              <a:rPr lang="en-US" sz="2600" b="1" dirty="0">
                <a:effectLst>
                  <a:outerShdw blurRad="38100" dist="38100" dir="2700000" algn="tl">
                    <a:srgbClr val="FFFFFF"/>
                  </a:outerShdw>
                </a:effectLst>
                <a:latin typeface="Comic Sans MS" pitchFamily="66" charset="0"/>
              </a:rPr>
              <a:t>access to trade in </a:t>
            </a:r>
            <a:r>
              <a:rPr lang="en-US" sz="2600" b="1" dirty="0">
                <a:solidFill>
                  <a:srgbClr val="FF0000"/>
                </a:solidFill>
                <a:effectLst>
                  <a:outerShdw blurRad="38100" dist="38100" dir="2700000" algn="tl">
                    <a:srgbClr val="FFFFFF"/>
                  </a:outerShdw>
                </a:effectLst>
                <a:latin typeface="Comic Sans MS" pitchFamily="66" charset="0"/>
              </a:rPr>
              <a:t>China</a:t>
            </a:r>
            <a:r>
              <a:rPr lang="en-US" sz="2600" b="1" dirty="0">
                <a:effectLst>
                  <a:outerShdw blurRad="38100" dist="38100" dir="2700000" algn="tl">
                    <a:srgbClr val="FFFFFF"/>
                  </a:outerShdw>
                </a:effectLst>
                <a:latin typeface="Comic Sans MS" pitchFamily="66" charset="0"/>
              </a:rPr>
              <a:t>.</a:t>
            </a:r>
          </a:p>
          <a:p>
            <a:pPr marL="398463" indent="-398463">
              <a:spcBef>
                <a:spcPct val="50000"/>
              </a:spcBef>
              <a:buClr>
                <a:srgbClr val="E40000"/>
              </a:buClr>
              <a:buSzPct val="110000"/>
              <a:buFont typeface="Wingdings" pitchFamily="2" charset="2"/>
              <a:buBlip>
                <a:blip r:embed="rId4"/>
              </a:buBlip>
            </a:pPr>
            <a:r>
              <a:rPr lang="en-US" sz="2600" b="1" dirty="0">
                <a:effectLst>
                  <a:outerShdw blurRad="38100" dist="38100" dir="2700000" algn="tl">
                    <a:srgbClr val="FFFFFF"/>
                  </a:outerShdw>
                </a:effectLst>
                <a:latin typeface="Comic Sans MS" pitchFamily="66" charset="0"/>
              </a:rPr>
              <a:t>Guaranteed that China would </a:t>
            </a:r>
            <a:r>
              <a:rPr lang="en-US" sz="2600" b="1" dirty="0">
                <a:solidFill>
                  <a:srgbClr val="FF0000"/>
                </a:solidFill>
                <a:effectLst>
                  <a:outerShdw blurRad="38100" dist="38100" dir="2700000" algn="tl">
                    <a:srgbClr val="FFFFFF"/>
                  </a:outerShdw>
                </a:effectLst>
                <a:latin typeface="Comic Sans MS" pitchFamily="66" charset="0"/>
              </a:rPr>
              <a:t>NOT</a:t>
            </a:r>
            <a:r>
              <a:rPr lang="en-US" sz="2600" b="1" dirty="0">
                <a:effectLst>
                  <a:outerShdw blurRad="38100" dist="38100" dir="2700000" algn="tl">
                    <a:srgbClr val="FFFFFF"/>
                  </a:outerShdw>
                </a:effectLst>
                <a:latin typeface="Comic Sans MS" pitchFamily="66" charset="0"/>
              </a:rPr>
              <a:t> be taken </a:t>
            </a:r>
            <a:br>
              <a:rPr lang="en-US" sz="2600" b="1" dirty="0">
                <a:effectLst>
                  <a:outerShdw blurRad="38100" dist="38100" dir="2700000" algn="tl">
                    <a:srgbClr val="FFFFFF"/>
                  </a:outerShdw>
                </a:effectLst>
                <a:latin typeface="Comic Sans MS" pitchFamily="66" charset="0"/>
              </a:rPr>
            </a:br>
            <a:r>
              <a:rPr lang="en-US" sz="2600" b="1" dirty="0">
                <a:effectLst>
                  <a:outerShdw blurRad="38100" dist="38100" dir="2700000" algn="tl">
                    <a:srgbClr val="FFFFFF"/>
                  </a:outerShdw>
                </a:effectLst>
                <a:latin typeface="Comic Sans MS" pitchFamily="66" charset="0"/>
              </a:rPr>
              <a:t>over by any one foreign power.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72711">
                                            <p:txEl>
                                              <p:pRg st="0" end="0"/>
                                            </p:txEl>
                                          </p:spTgt>
                                        </p:tgtEl>
                                        <p:attrNameLst>
                                          <p:attrName>style.visibility</p:attrName>
                                        </p:attrNameLst>
                                      </p:cBhvr>
                                      <p:to>
                                        <p:strVal val="visible"/>
                                      </p:to>
                                    </p:set>
                                    <p:animEffect transition="in" filter="dissolve">
                                      <p:cBhvr>
                                        <p:cTn id="7" dur="500"/>
                                        <p:tgtEl>
                                          <p:spTgt spid="727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72711">
                                            <p:txEl>
                                              <p:pRg st="1" end="1"/>
                                            </p:txEl>
                                          </p:spTgt>
                                        </p:tgtEl>
                                        <p:attrNameLst>
                                          <p:attrName>style.visibility</p:attrName>
                                        </p:attrNameLst>
                                      </p:cBhvr>
                                      <p:to>
                                        <p:strVal val="visible"/>
                                      </p:to>
                                    </p:set>
                                    <p:animEffect transition="in" filter="dissolve">
                                      <p:cBhvr>
                                        <p:cTn id="12" dur="500"/>
                                        <p:tgtEl>
                                          <p:spTgt spid="727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72711">
                                            <p:txEl>
                                              <p:pRg st="2" end="2"/>
                                            </p:txEl>
                                          </p:spTgt>
                                        </p:tgtEl>
                                        <p:attrNameLst>
                                          <p:attrName>style.visibility</p:attrName>
                                        </p:attrNameLst>
                                      </p:cBhvr>
                                      <p:to>
                                        <p:strVal val="visible"/>
                                      </p:to>
                                    </p:set>
                                    <p:animEffect transition="in" filter="dissolve">
                                      <p:cBhvr>
                                        <p:cTn id="17" dur="500"/>
                                        <p:tgtEl>
                                          <p:spTgt spid="727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algn="ctr"/>
            <a:r>
              <a:rPr lang="en-US" b="1" dirty="0">
                <a:solidFill>
                  <a:srgbClr val="CC0099"/>
                </a:solidFill>
                <a:effectLst>
                  <a:outerShdw blurRad="38100" dist="38100" dir="2700000" algn="tl">
                    <a:srgbClr val="000000"/>
                  </a:outerShdw>
                </a:effectLst>
                <a:latin typeface="Kristen ITC" pitchFamily="66" charset="0"/>
              </a:rPr>
              <a:t>Caribbean</a:t>
            </a:r>
          </a:p>
        </p:txBody>
      </p:sp>
      <p:sp>
        <p:nvSpPr>
          <p:cNvPr id="69635" name="Rectangle 3"/>
          <p:cNvSpPr>
            <a:spLocks noGrp="1" noChangeArrowheads="1"/>
          </p:cNvSpPr>
          <p:nvPr>
            <p:ph type="body" idx="1"/>
          </p:nvPr>
        </p:nvSpPr>
        <p:spPr/>
        <p:txBody>
          <a:bodyPr/>
          <a:lstStyle/>
          <a:p>
            <a:r>
              <a:rPr lang="en-US" b="1" dirty="0">
                <a:solidFill>
                  <a:srgbClr val="178FB5"/>
                </a:solidFill>
                <a:effectLst>
                  <a:outerShdw blurRad="38100" dist="38100" dir="2700000" algn="tl">
                    <a:srgbClr val="000000"/>
                  </a:outerShdw>
                </a:effectLst>
                <a:latin typeface="Comic Sans MS" pitchFamily="66" charset="0"/>
              </a:rPr>
              <a:t>Teddy believed in a </a:t>
            </a:r>
            <a:r>
              <a:rPr lang="en-US" b="1" dirty="0">
                <a:solidFill>
                  <a:srgbClr val="FF0000"/>
                </a:solidFill>
                <a:effectLst>
                  <a:outerShdw blurRad="38100" dist="38100" dir="2700000" algn="tl">
                    <a:srgbClr val="000000"/>
                  </a:outerShdw>
                </a:effectLst>
                <a:latin typeface="Comic Sans MS" pitchFamily="66" charset="0"/>
              </a:rPr>
              <a:t>strong global military </a:t>
            </a:r>
            <a:r>
              <a:rPr lang="en-US" b="1" dirty="0" smtClean="0">
                <a:solidFill>
                  <a:srgbClr val="FF0000"/>
                </a:solidFill>
                <a:effectLst>
                  <a:outerShdw blurRad="38100" dist="38100" dir="2700000" algn="tl">
                    <a:srgbClr val="000000"/>
                  </a:outerShdw>
                </a:effectLst>
                <a:latin typeface="Comic Sans MS" pitchFamily="66" charset="0"/>
              </a:rPr>
              <a:t>presence.</a:t>
            </a:r>
            <a:endParaRPr lang="en-US" b="1" dirty="0">
              <a:solidFill>
                <a:srgbClr val="FF0000"/>
              </a:solidFill>
              <a:effectLst>
                <a:outerShdw blurRad="38100" dist="38100" dir="2700000" algn="tl">
                  <a:srgbClr val="000000"/>
                </a:outerShdw>
              </a:effectLst>
              <a:latin typeface="Comic Sans MS" pitchFamily="66" charset="0"/>
            </a:endParaRPr>
          </a:p>
          <a:p>
            <a:r>
              <a:rPr lang="en-US" b="1" dirty="0" smtClean="0">
                <a:solidFill>
                  <a:srgbClr val="178FB5"/>
                </a:solidFill>
                <a:effectLst>
                  <a:outerShdw blurRad="38100" dist="38100" dir="2700000" algn="tl">
                    <a:srgbClr val="000000"/>
                  </a:outerShdw>
                </a:effectLst>
                <a:latin typeface="Comic Sans MS" pitchFamily="66" charset="0"/>
              </a:rPr>
              <a:t>“</a:t>
            </a:r>
            <a:r>
              <a:rPr lang="en-US" b="1" dirty="0">
                <a:solidFill>
                  <a:srgbClr val="178FB5"/>
                </a:solidFill>
                <a:effectLst>
                  <a:outerShdw blurRad="38100" dist="38100" dir="2700000" algn="tl">
                    <a:srgbClr val="000000"/>
                  </a:outerShdw>
                </a:effectLst>
                <a:latin typeface="Comic Sans MS" pitchFamily="66" charset="0"/>
              </a:rPr>
              <a:t>Speak softly and carry a big stick</a:t>
            </a:r>
            <a:r>
              <a:rPr lang="en-US" b="1" dirty="0" smtClean="0">
                <a:solidFill>
                  <a:srgbClr val="178FB5"/>
                </a:solidFill>
                <a:effectLst>
                  <a:outerShdw blurRad="38100" dist="38100" dir="2700000" algn="tl">
                    <a:srgbClr val="000000"/>
                  </a:outerShdw>
                </a:effectLst>
                <a:latin typeface="Comic Sans MS" pitchFamily="66" charset="0"/>
              </a:rPr>
              <a:t>”</a:t>
            </a:r>
          </a:p>
          <a:p>
            <a:pPr lvl="1"/>
            <a:r>
              <a:rPr lang="en-US" dirty="0" smtClean="0">
                <a:solidFill>
                  <a:srgbClr val="178FB5"/>
                </a:solidFill>
                <a:effectLst>
                  <a:outerShdw blurRad="38100" dist="38100" dir="2700000" algn="tl">
                    <a:srgbClr val="000000">
                      <a:alpha val="43137"/>
                    </a:srgbClr>
                  </a:outerShdw>
                </a:effectLst>
                <a:latin typeface="Comic Sans MS" pitchFamily="66" charset="0"/>
              </a:rPr>
              <a:t>Teddy Roosevelt advises European nations that the U.S. will use caution and non-aggression until it becomes necessary to impose violence</a:t>
            </a:r>
            <a:endParaRPr lang="en-US" dirty="0">
              <a:solidFill>
                <a:srgbClr val="178FB5"/>
              </a:solidFill>
              <a:effectLst>
                <a:outerShdw blurRad="38100" dist="38100" dir="2700000" algn="tl">
                  <a:srgbClr val="000000">
                    <a:alpha val="43137"/>
                  </a:srgbClr>
                </a:outerShdw>
              </a:effectLst>
              <a:latin typeface="Comic Sans MS" pitchFamily="66" charset="0"/>
            </a:endParaRPr>
          </a:p>
        </p:txBody>
      </p:sp>
      <p:pic>
        <p:nvPicPr>
          <p:cNvPr id="69636" name="Picture 4" descr="birdviewmap"/>
          <p:cNvPicPr>
            <a:picLocks noChangeAspect="1" noChangeArrowheads="1"/>
          </p:cNvPicPr>
          <p:nvPr/>
        </p:nvPicPr>
        <p:blipFill>
          <a:blip r:embed="rId2"/>
          <a:srcRect/>
          <a:stretch>
            <a:fillRect/>
          </a:stretch>
        </p:blipFill>
        <p:spPr bwMode="auto">
          <a:xfrm>
            <a:off x="2190750" y="4724400"/>
            <a:ext cx="6953250" cy="178117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7458" name="Text Box 2"/>
          <p:cNvSpPr txBox="1">
            <a:spLocks noChangeArrowheads="1"/>
          </p:cNvSpPr>
          <p:nvPr/>
        </p:nvSpPr>
        <p:spPr bwMode="auto">
          <a:xfrm>
            <a:off x="381000" y="228600"/>
            <a:ext cx="8382000" cy="1431925"/>
          </a:xfrm>
          <a:prstGeom prst="rect">
            <a:avLst/>
          </a:prstGeom>
          <a:noFill/>
          <a:ln w="9525">
            <a:noFill/>
            <a:miter lim="800000"/>
            <a:headEnd/>
            <a:tailEnd/>
          </a:ln>
          <a:effectLst>
            <a:outerShdw dist="35921" dir="2700000" algn="ctr" rotWithShape="0">
              <a:srgbClr val="E40000"/>
            </a:outerShdw>
          </a:effectLst>
        </p:spPr>
        <p:txBody>
          <a:bodyPr>
            <a:spAutoFit/>
          </a:bodyPr>
          <a:lstStyle/>
          <a:p>
            <a:pPr algn="ctr">
              <a:spcBef>
                <a:spcPct val="50000"/>
              </a:spcBef>
            </a:pPr>
            <a:r>
              <a:rPr lang="en-US" sz="4400" b="1" i="1">
                <a:solidFill>
                  <a:srgbClr val="CC0099"/>
                </a:solidFill>
                <a:effectLst>
                  <a:outerShdw blurRad="38100" dist="38100" dir="2700000" algn="tl">
                    <a:srgbClr val="000000"/>
                  </a:outerShdw>
                </a:effectLst>
                <a:latin typeface="Comic Sans MS" pitchFamily="66" charset="0"/>
              </a:rPr>
              <a:t>Speak Softly,</a:t>
            </a:r>
            <a:br>
              <a:rPr lang="en-US" sz="4400" b="1" i="1">
                <a:solidFill>
                  <a:srgbClr val="CC0099"/>
                </a:solidFill>
                <a:effectLst>
                  <a:outerShdw blurRad="38100" dist="38100" dir="2700000" algn="tl">
                    <a:srgbClr val="000000"/>
                  </a:outerShdw>
                </a:effectLst>
                <a:latin typeface="Comic Sans MS" pitchFamily="66" charset="0"/>
              </a:rPr>
            </a:br>
            <a:r>
              <a:rPr lang="en-US" sz="4400" b="1" i="1">
                <a:solidFill>
                  <a:srgbClr val="CC0099"/>
                </a:solidFill>
                <a:effectLst>
                  <a:outerShdw blurRad="38100" dist="38100" dir="2700000" algn="tl">
                    <a:srgbClr val="000000"/>
                  </a:outerShdw>
                </a:effectLst>
                <a:latin typeface="Comic Sans MS" pitchFamily="66" charset="0"/>
              </a:rPr>
              <a:t>But Carry a Big Stick!</a:t>
            </a:r>
          </a:p>
        </p:txBody>
      </p:sp>
      <p:pic>
        <p:nvPicPr>
          <p:cNvPr id="79875" name="Picture 3" descr="pol_cartoon-Big Stick"/>
          <p:cNvPicPr>
            <a:picLocks noChangeAspect="1" noChangeArrowheads="1"/>
          </p:cNvPicPr>
          <p:nvPr/>
        </p:nvPicPr>
        <p:blipFill>
          <a:blip r:embed="rId2">
            <a:lum contrast="6000"/>
          </a:blip>
          <a:srcRect/>
          <a:stretch>
            <a:fillRect/>
          </a:stretch>
        </p:blipFill>
        <p:spPr bwMode="auto">
          <a:xfrm>
            <a:off x="1676400" y="1838325"/>
            <a:ext cx="5943600" cy="4638675"/>
          </a:xfrm>
          <a:prstGeom prst="rect">
            <a:avLst/>
          </a:prstGeom>
          <a:noFill/>
          <a:ln w="9525">
            <a:solidFill>
              <a:srgbClr val="000099"/>
            </a:solidFill>
            <a:miter lim="800000"/>
            <a:headEnd/>
            <a:tailEnd/>
          </a:ln>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algn="ctr"/>
            <a:r>
              <a:rPr lang="en-US" b="1" u="sng" dirty="0" smtClean="0">
                <a:solidFill>
                  <a:srgbClr val="CC0099"/>
                </a:solidFill>
                <a:effectLst>
                  <a:outerShdw blurRad="38100" dist="38100" dir="2700000" algn="tl">
                    <a:srgbClr val="000000"/>
                  </a:outerShdw>
                </a:effectLst>
                <a:latin typeface="Kristen ITC" pitchFamily="66" charset="0"/>
              </a:rPr>
              <a:t>Panama Canal</a:t>
            </a:r>
            <a:endParaRPr lang="en-US" b="1" u="sng" dirty="0">
              <a:solidFill>
                <a:srgbClr val="CC0099"/>
              </a:solidFill>
              <a:effectLst>
                <a:outerShdw blurRad="38100" dist="38100" dir="2700000" algn="tl">
                  <a:srgbClr val="000000"/>
                </a:outerShdw>
              </a:effectLst>
              <a:latin typeface="Kristen ITC" pitchFamily="66" charset="0"/>
            </a:endParaRPr>
          </a:p>
        </p:txBody>
      </p:sp>
      <p:sp>
        <p:nvSpPr>
          <p:cNvPr id="71683" name="Rectangle 3"/>
          <p:cNvSpPr>
            <a:spLocks noGrp="1" noChangeArrowheads="1"/>
          </p:cNvSpPr>
          <p:nvPr>
            <p:ph type="body" idx="1"/>
          </p:nvPr>
        </p:nvSpPr>
        <p:spPr/>
        <p:txBody>
          <a:bodyPr/>
          <a:lstStyle/>
          <a:p>
            <a:pPr>
              <a:buFontTx/>
              <a:buNone/>
            </a:pPr>
            <a:r>
              <a:rPr lang="en-US" dirty="0">
                <a:solidFill>
                  <a:srgbClr val="178FB5"/>
                </a:solidFill>
                <a:effectLst>
                  <a:outerShdw blurRad="38100" dist="38100" dir="2700000" algn="tl">
                    <a:srgbClr val="000000"/>
                  </a:outerShdw>
                </a:effectLst>
                <a:latin typeface="Comic Sans MS" pitchFamily="66" charset="0"/>
              </a:rPr>
              <a:t>The Panama Canal</a:t>
            </a:r>
          </a:p>
          <a:p>
            <a:pPr lvl="1"/>
            <a:r>
              <a:rPr lang="en-US" dirty="0">
                <a:solidFill>
                  <a:srgbClr val="FF0000"/>
                </a:solidFill>
                <a:effectLst>
                  <a:outerShdw blurRad="38100" dist="38100" dir="2700000" algn="tl">
                    <a:srgbClr val="000000"/>
                  </a:outerShdw>
                </a:effectLst>
                <a:latin typeface="Comic Sans MS" pitchFamily="66" charset="0"/>
              </a:rPr>
              <a:t>1903</a:t>
            </a:r>
            <a:r>
              <a:rPr lang="en-US" dirty="0">
                <a:solidFill>
                  <a:srgbClr val="178FB5"/>
                </a:solidFill>
                <a:effectLst>
                  <a:outerShdw blurRad="38100" dist="38100" dir="2700000" algn="tl">
                    <a:srgbClr val="000000"/>
                  </a:outerShdw>
                </a:effectLst>
                <a:latin typeface="Comic Sans MS" pitchFamily="66" charset="0"/>
              </a:rPr>
              <a:t>; acquisition of Panama Canal </a:t>
            </a:r>
            <a:r>
              <a:rPr lang="en-US" dirty="0" smtClean="0">
                <a:solidFill>
                  <a:srgbClr val="178FB5"/>
                </a:solidFill>
                <a:effectLst>
                  <a:outerShdw blurRad="38100" dist="38100" dir="2700000" algn="tl">
                    <a:srgbClr val="000000"/>
                  </a:outerShdw>
                </a:effectLst>
                <a:latin typeface="Comic Sans MS" pitchFamily="66" charset="0"/>
              </a:rPr>
              <a:t>Zone</a:t>
            </a:r>
          </a:p>
          <a:p>
            <a:pPr lvl="1"/>
            <a:r>
              <a:rPr lang="en-US" dirty="0" smtClean="0">
                <a:solidFill>
                  <a:srgbClr val="178FB5"/>
                </a:solidFill>
                <a:effectLst>
                  <a:outerShdw blurRad="38100" dist="38100" dir="2700000" algn="tl">
                    <a:srgbClr val="000000"/>
                  </a:outerShdw>
                </a:effectLst>
                <a:latin typeface="Comic Sans MS" pitchFamily="66" charset="0"/>
              </a:rPr>
              <a:t>Finished in </a:t>
            </a:r>
            <a:r>
              <a:rPr lang="en-US" dirty="0" smtClean="0">
                <a:solidFill>
                  <a:srgbClr val="FF0000"/>
                </a:solidFill>
                <a:effectLst>
                  <a:outerShdw blurRad="38100" dist="38100" dir="2700000" algn="tl">
                    <a:srgbClr val="000000"/>
                  </a:outerShdw>
                </a:effectLst>
                <a:latin typeface="Comic Sans MS" pitchFamily="66" charset="0"/>
              </a:rPr>
              <a:t>1914</a:t>
            </a:r>
          </a:p>
          <a:p>
            <a:pPr lvl="1">
              <a:buNone/>
            </a:pPr>
            <a:endParaRPr lang="en-US" dirty="0">
              <a:solidFill>
                <a:srgbClr val="178FB5"/>
              </a:solidFill>
              <a:effectLst>
                <a:outerShdw blurRad="38100" dist="38100" dir="2700000" algn="tl">
                  <a:srgbClr val="000000"/>
                </a:outerShdw>
              </a:effectLst>
              <a:latin typeface="Comic Sans MS" pitchFamily="66" charset="0"/>
            </a:endParaRPr>
          </a:p>
          <a:p>
            <a:pPr lvl="1"/>
            <a:r>
              <a:rPr lang="en-US" dirty="0">
                <a:solidFill>
                  <a:srgbClr val="178FB5"/>
                </a:solidFill>
                <a:effectLst>
                  <a:outerShdw blurRad="38100" dist="38100" dir="2700000" algn="tl">
                    <a:srgbClr val="000000"/>
                  </a:outerShdw>
                </a:effectLst>
                <a:latin typeface="Comic Sans MS" pitchFamily="66" charset="0"/>
              </a:rPr>
              <a:t>Construction vital to </a:t>
            </a:r>
            <a:r>
              <a:rPr lang="en-US" dirty="0">
                <a:solidFill>
                  <a:srgbClr val="FF0000"/>
                </a:solidFill>
                <a:effectLst>
                  <a:outerShdw blurRad="38100" dist="38100" dir="2700000" algn="tl">
                    <a:srgbClr val="000000"/>
                  </a:outerShdw>
                </a:effectLst>
                <a:latin typeface="Comic Sans MS" pitchFamily="66" charset="0"/>
              </a:rPr>
              <a:t>American power </a:t>
            </a:r>
            <a:r>
              <a:rPr lang="en-US" dirty="0">
                <a:solidFill>
                  <a:srgbClr val="178FB5"/>
                </a:solidFill>
                <a:effectLst>
                  <a:outerShdw blurRad="38100" dist="38100" dir="2700000" algn="tl">
                    <a:srgbClr val="000000"/>
                  </a:outerShdw>
                </a:effectLst>
                <a:latin typeface="Comic Sans MS" pitchFamily="66" charset="0"/>
              </a:rPr>
              <a:t>in the </a:t>
            </a:r>
            <a:r>
              <a:rPr lang="en-US" dirty="0" smtClean="0">
                <a:solidFill>
                  <a:srgbClr val="178FB5"/>
                </a:solidFill>
                <a:effectLst>
                  <a:outerShdw blurRad="38100" dist="38100" dir="2700000" algn="tl">
                    <a:srgbClr val="000000"/>
                  </a:outerShdw>
                </a:effectLst>
                <a:latin typeface="Comic Sans MS" pitchFamily="66" charset="0"/>
              </a:rPr>
              <a:t>world.</a:t>
            </a:r>
          </a:p>
          <a:p>
            <a:pPr lvl="2"/>
            <a:r>
              <a:rPr lang="en-US" dirty="0" smtClean="0">
                <a:solidFill>
                  <a:srgbClr val="178FB5"/>
                </a:solidFill>
                <a:effectLst>
                  <a:outerShdw blurRad="38100" dist="38100" dir="2700000" algn="tl">
                    <a:srgbClr val="000000"/>
                  </a:outerShdw>
                </a:effectLst>
                <a:latin typeface="Comic Sans MS" pitchFamily="66" charset="0"/>
              </a:rPr>
              <a:t>Control of </a:t>
            </a:r>
            <a:r>
              <a:rPr lang="en-US" dirty="0" smtClean="0">
                <a:solidFill>
                  <a:srgbClr val="FF0000"/>
                </a:solidFill>
                <a:effectLst>
                  <a:outerShdw blurRad="38100" dist="38100" dir="2700000" algn="tl">
                    <a:srgbClr val="000000"/>
                  </a:outerShdw>
                </a:effectLst>
                <a:latin typeface="Comic Sans MS" pitchFamily="66" charset="0"/>
              </a:rPr>
              <a:t>major trade route</a:t>
            </a:r>
          </a:p>
          <a:p>
            <a:pPr lvl="2"/>
            <a:r>
              <a:rPr lang="en-US" dirty="0" smtClean="0">
                <a:solidFill>
                  <a:srgbClr val="178FB5"/>
                </a:solidFill>
                <a:effectLst>
                  <a:outerShdw blurRad="38100" dist="38100" dir="2700000" algn="tl">
                    <a:srgbClr val="000000"/>
                  </a:outerShdw>
                </a:effectLst>
                <a:latin typeface="Comic Sans MS" pitchFamily="66" charset="0"/>
              </a:rPr>
              <a:t>World power</a:t>
            </a:r>
            <a:endParaRPr lang="en-US" dirty="0">
              <a:solidFill>
                <a:srgbClr val="178FB5"/>
              </a:solidFill>
              <a:effectLst>
                <a:outerShdw blurRad="38100" dist="38100" dir="2700000" algn="tl">
                  <a:srgbClr val="000000"/>
                </a:outerShdw>
              </a:effectLst>
              <a:latin typeface="Comic Sans MS" pitchFamily="66" charset="0"/>
            </a:endParaRPr>
          </a:p>
        </p:txBody>
      </p:sp>
      <p:pic>
        <p:nvPicPr>
          <p:cNvPr id="71684" name="Picture 4" descr="280px-Tr-bigstick-cartoon"/>
          <p:cNvPicPr>
            <a:picLocks noChangeAspect="1" noChangeArrowheads="1"/>
          </p:cNvPicPr>
          <p:nvPr/>
        </p:nvPicPr>
        <p:blipFill>
          <a:blip r:embed="rId2"/>
          <a:srcRect/>
          <a:stretch>
            <a:fillRect/>
          </a:stretch>
        </p:blipFill>
        <p:spPr bwMode="auto">
          <a:xfrm>
            <a:off x="6705600" y="1219200"/>
            <a:ext cx="1524000" cy="1223963"/>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Geography globe design template">
  <a:themeElements>
    <a:clrScheme name="">
      <a:dk1>
        <a:srgbClr val="000000"/>
      </a:dk1>
      <a:lt1>
        <a:srgbClr val="B2B2B2"/>
      </a:lt1>
      <a:dk2>
        <a:srgbClr val="336699"/>
      </a:dk2>
      <a:lt2>
        <a:srgbClr val="808080"/>
      </a:lt2>
      <a:accent1>
        <a:srgbClr val="BBE0E3"/>
      </a:accent1>
      <a:accent2>
        <a:srgbClr val="333399"/>
      </a:accent2>
      <a:accent3>
        <a:srgbClr val="D5D5D5"/>
      </a:accent3>
      <a:accent4>
        <a:srgbClr val="000000"/>
      </a:accent4>
      <a:accent5>
        <a:srgbClr val="DAEDEF"/>
      </a:accent5>
      <a:accent6>
        <a:srgbClr val="2D2D8A"/>
      </a:accent6>
      <a:hlink>
        <a:srgbClr val="009999"/>
      </a:hlink>
      <a:folHlink>
        <a:srgbClr val="99CC00"/>
      </a:folHlink>
    </a:clrScheme>
    <a:fontScheme name="Geography globe design templat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Geography globe design templat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eography globe design templat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Geography globe design templat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Geography globe design templat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Geography globe design templat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Geography globe design templat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Geography globe design templat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Geography globe design templat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Geography globe design templat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Geography globe design templat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Geography globe design templat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Geography globe design templat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Geography globe design template 13">
        <a:dk1>
          <a:srgbClr val="000000"/>
        </a:dk1>
        <a:lt1>
          <a:srgbClr val="FFFFFF"/>
        </a:lt1>
        <a:dk2>
          <a:srgbClr val="660033"/>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eography globe design template 14">
        <a:dk1>
          <a:srgbClr val="000000"/>
        </a:dk1>
        <a:lt1>
          <a:srgbClr val="FFFFFF"/>
        </a:lt1>
        <a:dk2>
          <a:srgbClr val="8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eography globe design template 15">
        <a:dk1>
          <a:srgbClr val="000000"/>
        </a:dk1>
        <a:lt1>
          <a:srgbClr val="FFFFFF"/>
        </a:lt1>
        <a:dk2>
          <a:srgbClr val="FFFFFF"/>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Geography globe design template 16">
        <a:dk1>
          <a:srgbClr val="808080"/>
        </a:dk1>
        <a:lt1>
          <a:srgbClr val="FFFFFF"/>
        </a:lt1>
        <a:dk2>
          <a:srgbClr val="B2B2B2"/>
        </a:dk2>
        <a:lt2>
          <a:srgbClr val="000000"/>
        </a:lt2>
        <a:accent1>
          <a:srgbClr val="BBE0E3"/>
        </a:accent1>
        <a:accent2>
          <a:srgbClr val="333399"/>
        </a:accent2>
        <a:accent3>
          <a:srgbClr val="D5D5D5"/>
        </a:accent3>
        <a:accent4>
          <a:srgbClr val="DADADA"/>
        </a:accent4>
        <a:accent5>
          <a:srgbClr val="DAEDEF"/>
        </a:accent5>
        <a:accent6>
          <a:srgbClr val="2D2D8A"/>
        </a:accent6>
        <a:hlink>
          <a:srgbClr val="009999"/>
        </a:hlink>
        <a:folHlink>
          <a:srgbClr val="99CC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Geography globe design template</Template>
  <TotalTime>147</TotalTime>
  <Words>305</Words>
  <Application>Microsoft Office PowerPoint</Application>
  <PresentationFormat>On-screen Show (4:3)</PresentationFormat>
  <Paragraphs>49</Paragraphs>
  <Slides>14</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Addict</vt:lpstr>
      <vt:lpstr>Arial</vt:lpstr>
      <vt:lpstr>Comic Sans MS</vt:lpstr>
      <vt:lpstr>Impact</vt:lpstr>
      <vt:lpstr>Kristen ITC</vt:lpstr>
      <vt:lpstr>Wingdings</vt:lpstr>
      <vt:lpstr>Geography globe design template</vt:lpstr>
      <vt:lpstr>PowerPoint Presentation</vt:lpstr>
      <vt:lpstr>Theodore Roosevelt </vt:lpstr>
      <vt:lpstr>Asia </vt:lpstr>
      <vt:lpstr>PowerPoint Presentation</vt:lpstr>
      <vt:lpstr>Open Door Policy</vt:lpstr>
      <vt:lpstr>PowerPoint Presentation</vt:lpstr>
      <vt:lpstr>Caribbean</vt:lpstr>
      <vt:lpstr>PowerPoint Presentation</vt:lpstr>
      <vt:lpstr>Panama Canal</vt:lpstr>
      <vt:lpstr>PowerPoint Presentation</vt:lpstr>
      <vt:lpstr>PowerPoint Presentation</vt:lpstr>
      <vt:lpstr>Roosevelt Corollary</vt:lpstr>
      <vt:lpstr>PowerPoint Presentation</vt:lpstr>
      <vt:lpstr>Credits</vt:lpstr>
    </vt:vector>
  </TitlesOfParts>
  <Company>Virginia Beach Public Schools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Virginia Beach Public Schools</dc:creator>
  <cp:lastModifiedBy>Vickie J. Dean</cp:lastModifiedBy>
  <cp:revision>15</cp:revision>
  <cp:lastPrinted>2013-11-08T22:14:15Z</cp:lastPrinted>
  <dcterms:created xsi:type="dcterms:W3CDTF">2009-02-02T19:31:07Z</dcterms:created>
  <dcterms:modified xsi:type="dcterms:W3CDTF">2017-12-11T13:07:21Z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TC102885651033</vt:lpwstr>
  </property>
</Properties>
</file>